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76" r:id="rId5"/>
    <p:sldId id="295" r:id="rId6"/>
    <p:sldId id="296" r:id="rId7"/>
    <p:sldId id="269" r:id="rId8"/>
    <p:sldId id="274" r:id="rId9"/>
    <p:sldId id="275" r:id="rId10"/>
    <p:sldId id="278" r:id="rId11"/>
    <p:sldId id="301" r:id="rId12"/>
    <p:sldId id="279" r:id="rId13"/>
    <p:sldId id="258" r:id="rId14"/>
    <p:sldId id="280" r:id="rId15"/>
    <p:sldId id="262" r:id="rId16"/>
    <p:sldId id="263" r:id="rId17"/>
    <p:sldId id="264" r:id="rId18"/>
    <p:sldId id="281" r:id="rId19"/>
    <p:sldId id="282" r:id="rId20"/>
    <p:sldId id="291" r:id="rId21"/>
    <p:sldId id="284" r:id="rId22"/>
    <p:sldId id="287" r:id="rId23"/>
    <p:sldId id="292" r:id="rId24"/>
    <p:sldId id="323" r:id="rId25"/>
    <p:sldId id="329" r:id="rId26"/>
    <p:sldId id="330" r:id="rId27"/>
    <p:sldId id="302" r:id="rId28"/>
    <p:sldId id="293" r:id="rId29"/>
    <p:sldId id="294" r:id="rId30"/>
    <p:sldId id="332" r:id="rId31"/>
    <p:sldId id="333" r:id="rId32"/>
    <p:sldId id="334" r:id="rId33"/>
    <p:sldId id="331" r:id="rId34"/>
    <p:sldId id="310" r:id="rId35"/>
    <p:sldId id="324" r:id="rId36"/>
    <p:sldId id="315" r:id="rId37"/>
    <p:sldId id="316" r:id="rId38"/>
    <p:sldId id="322" r:id="rId39"/>
    <p:sldId id="321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86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62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691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565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15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367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164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04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984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66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68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CF4A-C7EF-45CE-9B6B-9660C81E2BB0}" type="datetimeFigureOut">
              <a:rPr lang="fr-BE" smtClean="0"/>
              <a:t>20/06/2016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F5A5-FF13-4348-B794-CC774E3628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088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ingsmart.org/standards/standards-proces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pipauwel.pauwels@ugent.b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dirty="0"/>
              <a:t>Linked Building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</a:t>
            </a:r>
            <a:r>
              <a:rPr lang="en-US" dirty="0"/>
              <a:t>efforts</a:t>
            </a:r>
            <a:endParaRPr lang="fr-BE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725615"/>
            <a:ext cx="6400800" cy="2583705"/>
          </a:xfrm>
        </p:spPr>
        <p:txBody>
          <a:bodyPr>
            <a:noAutofit/>
          </a:bodyPr>
          <a:lstStyle/>
          <a:p>
            <a:r>
              <a:rPr lang="fr-BE" sz="2000" dirty="0" smtClean="0"/>
              <a:t>4th </a:t>
            </a:r>
            <a:r>
              <a:rPr lang="fr-BE" sz="2000" dirty="0" err="1" smtClean="0"/>
              <a:t>Int’l</a:t>
            </a:r>
            <a:r>
              <a:rPr lang="fr-BE" sz="2000" dirty="0" smtClean="0"/>
              <a:t> Workshop on </a:t>
            </a:r>
            <a:r>
              <a:rPr lang="fr-BE" sz="2000" dirty="0" err="1" smtClean="0"/>
              <a:t>Linked</a:t>
            </a:r>
            <a:r>
              <a:rPr lang="fr-BE" sz="2000" dirty="0" smtClean="0"/>
              <a:t> Data in Architecture and Construction (LDAC)</a:t>
            </a:r>
          </a:p>
          <a:p>
            <a:r>
              <a:rPr lang="fr-BE" sz="2000" dirty="0" smtClean="0"/>
              <a:t>Madrid, Spain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Pieter Pauwels, </a:t>
            </a:r>
            <a:r>
              <a:rPr lang="nl-NL" sz="2000" dirty="0" err="1" smtClean="0"/>
              <a:t>Ghent</a:t>
            </a:r>
            <a:r>
              <a:rPr lang="nl-NL" sz="2000" dirty="0" smtClean="0"/>
              <a:t> University</a:t>
            </a:r>
          </a:p>
          <a:p>
            <a:endParaRPr lang="nl-NL" sz="2000" dirty="0" smtClean="0"/>
          </a:p>
          <a:p>
            <a:r>
              <a:rPr lang="nl-NL" sz="2000" dirty="0" smtClean="0"/>
              <a:t>21 </a:t>
            </a:r>
            <a:r>
              <a:rPr lang="nl-NL" sz="2000" dirty="0" err="1" smtClean="0"/>
              <a:t>June</a:t>
            </a:r>
            <a:r>
              <a:rPr lang="nl-NL" sz="2000" dirty="0" smtClean="0"/>
              <a:t> 2016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9225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HgAAACgCAIAAABIaz/HAAAgAElEQVR4nHy6Z1SU2baozT1jfPvcfXZ3720bEAQFFSRIxtTG7ja02uYcUUGCgNm2DW3OmMlRMKCiIrmKyoQiVnwr55xzpuL6fuDeZ99z7TvH82ONVX/WeNY75pw13zdIhiyXdJeK4SXS7jIFulKBrpQhK8TwUkl3mQRRLkVWyFCVMlSVDFUlRVZKEBWsjqe87hIhqkzWUy1Cl4oxZVJchXqgTtlXJ8ZUiNHVYnSNsrdRjnslw76RoF4p+2rluCp2+yNmaxG5+Qnp02MS6iOEa8VgenE9/Qg8AznARPQzYT00BIbUjSEODEl7+gS9eO4oSc7gangio0CmFytMIoVepNCL5HqhTC+QGoVSo1BqEcmsXKGTxjaTyRoSScWgqnhsg1SokYt1SrVObzCLdXapwcU3gXlrsoMTD01LzQpJzf8q09ILQtMKQtMKwuYdD00rCE7Om5yYMzkxO3R+/rQFBWELC6ctLAhdkB86Pz90QcG0hYUh8/OD03OnpOZMScuZkpYbnJY7dV7etIUF09KzQtMzQ9MzQ9MyQ9Mzp83LCpt/NHx+dpAM8UW0pLtMhqyQoyqkiHIRrITf8UwML5Wjq5TYWgWmWoKoEMBKeB3PJZgqWU+NrKdahqviI55zYE85sCd8xHMRqkyELheja4TIKiGiVoioleMatfiPQmSJBF0uQpRIUGXc7ipGR8lo9/th2Lu+/sHe3oGuXqgDS+7AUDqxVHQPBdtPgyPoMAQd08MaJcsZXDWLr2XyFSy+QiDTCqQavlQrkOqEMpNQZhJKLXyJmcm1UZlGCkVDJmtYdI2Aa5KJtAqJ/s9ET0059lWmJOVOTsyelJg9JSl3asqxaemFMxaenLn47PdJmROTsiYmZ01Mzvo+KfP7pMzvk7ImJmdNTs0JTs8NXZAfvuh42MLC4PTciclZ/0g4EpqWGZJ25F/8y3WQuLtcBC8TwstE3eViRKUYUSmEV/C7yviwcjGyWo59IcfVi1G1/O5KHryCD69gtj/ndJUKkRVCVKUMVyPvrdUMNuiGXumGXqvwDVLMC3lPg7L3rXbggwL3ToJ6w+16LkSUyTHVcmy1APWCA68e7HyHb3+DQOCQqN4OLNTVQ4f1MLqwdDiKBEMQurohOJLei+dS6Rq+2CSS2yQqi1xj40s0PLGaK9IIpDqx3CKSm/liE5uvozI0ZJqKSlXRaBoeWycWmBVSvUpmUKp1OoNFrHXIDGMCI5i/Jick4XB4ytHg5LyvEpKSPzX52JTE3InxRyfEZU6IzZwQm/mP2CPBace+yj/mZk5IyPo+Mev7xKOTknOC046FzCsInV8YnJIfnJIfnHwsOPlYcMqxqSn5IakFIWmFQUJ42TgieJmou1wIL+PDynhdpWJktRRdK0XXihBVXFg5D1YuQtbIcQ3jz6wMV8uFlUiwVQJkmRRXJUCWMtuf8rpL2Z2lIlQNt6tajGpgtlZCn0rluBoZtlqLb5CiK/nIWjH2JQnZTMW0otF9aEx/Vw8d3sdA9LO7+1goHBWBJiPRTCSaietjDRMkFLqMwVHzxFqpyiKQ6fgSDV+iFcoMEqVVJDOzBXqIqSBQFSRISaNpWWyjiG+Sie0quVGjMP2Z6ClJuV9lQlzm5MSckJT80NSCaemF4fNPhKUfD0nJn5KaOzklZ1JyzqTknCkpuVNScyen5E5KzglbeCJ80cmwBcenpucHp+VNTc+fmnZsckrulORjU5LzpiTlTU7Km5KcF5x8bGpK/tTUgiA+rEIArxR0Vwm6q3jwKi6skt1Vye6qFKBeCNENQswrPqqBi6znoRqE2DfSvnc8WDWzrUyIrCU1PRShajidpVJsLavjOaujWI1/Le95rR/6wO2s0fR/UOCaDENtMmydCFmlw78RwMpZnTWynrdERAsN19XXS8CgBz8jKJ9gxJZuageagcTQUFgGtpfV088ZHBGQqHIyXUqmS2lsOVekFcmNIrlRJDOJFWax3MIXGxgcFYkmIVKFFLqUxdbwBUaZxKKU29Uqk0ZtUaj1OoNFonXK9GMiA1i4Kjds7uGI5KNTEnO+yqS5WVOTc4OTcibGZ06KzwpJyZuWmj81OXdq6rEpybmTE3MmJ+VMTTk2NfVYcEre5MScv80+MHHu0eCUY1NTjoWk5oemFwYn5/0j9sjkpBOTE09MSjwxKfHE5MQTk5NOTkk+FZxyKogPqxB2VwkR1UJENQ9WyemqYHdVcroqR5seEz8+ITUXU1pKqa1l5JZSYnPx6Mfn1E/PCO8ecroqhl7fUfa+lGLqLKSPMlydYeS9Gv96+M092ufnI42PtPiP3M4X9M9VrPZiRutTHf4Nv6uM1VWj7G8a7GgiIFo6OzFdXdgWJLUTy4D3cDoxzNbOkaZPve8+9rR3jfYPcWlMDZOrobGUdI6cLdAIpHqR3ChWmEVyE19iZPHUEFNOoknIdAmdreQLDBKpVSmzqRUOrdqi01r/THRwUs5XCU8vDJ9XGJyU8130wQmxh6fPPx6z4ve4Hy9GL/991pJzkT+cmbn4bNTy89Erfp+97LfIxWeS195I/OXa7GW/TU7K+UfckeDkvGnphVNT8ycnnfyX68lJJ6YknwxOPhWccjqIB68WIupEqHoh8gUHXsvqqmZ21bLgdcqhz5K+Jh7mLRfTyMM1CXo/8no+sDHvRIhXrLYqCfrV4Kv7ip7XPFi1ZuAts62YB6ukfHzceCO77fHpD3eOk5uKO59efHuj8MPdvPe3s/vrrnU8Ovn50W+99fdfPLz15nnRg/uljx5VFpU2F9d2lb9APK1ov3O//uIfpaWVTa/ewuEowjBJQKSKhom8YRKPRBMzeWqeSC+UmgUSI4ungZhyCl1GZcgYHDFXqJBIjXKlVaW0qVR2rcai19kUar3WaJFqnHL9mFQPfliVPSP+4KykI6F/wpS5GWEpR8NTs6clZ0UvPrFky+31h0o2ZpbtLny1/diLrTm12/LqdhW83H381c78hq25tTmX2w6cebdq79OoxSenzD0ckpgVlpoTkpQ1NSU3ODnnX0xNyQ1JzQtNOxbEh9eIkHVidIMIVc8dFw2rZcPrcC8ftJVcbrhdWPVHds31/Nf3T7999Pu7xxeI757hG+7TP5ehKq5I0PV8eLVh5AO3q5zTVW4ifJKgX2oHPgy/fijDvuV0vJBh3vHhlay2Eutos6CrggOrt5DhFFQnZwBLJLD7+yntaGYLAmpHMWFYLgrLRKAZXYgRbB+dSJUwuVqIqRglC0YpAipTRqFLmDw1T2zgCvU0loJEE1PoUhpbyebLBBK1TGFRqu1qlV2tsus0FoPO/qeikzO/yuS4g+GpR8PTsoPnZkxNOBQ5P2/mgmPTkjMj5ueHpeaEJh2dlpwdMS8/cn7B9PS80KSjoclHIxcURM4vmJqYGZxwZHp63vS0vCnxh6em5E5NyQ1Ozg1Ozv2X5dC0Y0E8WLWgu0aMauB0VglRL6HWch7qNbLmVtUfOWd3/3Q7f9eVrM1Pfz9689ju63m7r+XuvJ+16V7mRnZHDbriugb/ng+vFaPrpJh6ec9LGa5BinkpxTRIMa/l2DcK3HtlT5Oy95UMUy9Hv1DhXsl7P8h6mjgDGOFIH4HAJhE5fUQlelDUiWG3IRkINB3by0FgRkYpPDpbQYREQwQekSqiMuRkmpRAEZNpMipTQabLRsnCEbKABIlpLIVUoZWr9EqVVaW2KpU2pdKmUps1WqvGYLa5PCKlWWNym10gffGeqPg9sckHZyTv+Srhibu+TsLuGYl7IpL3RSbvi0jeNyNp7/TEPeEJuyOS941vRibvi0zZ/y9mpO+YnrZjetr28NTt4anbp6dtn562Y0b6jiAJul6CbpBiX3G7qsdFC9CN2Pp717I2nt3149Wszad2/Xzj2K4r2duuZG8/f2jjvSMbirK3MFsrMZXXtQMfhIg6IaKG3101LlqG/Zfoxi+ie15JMS9k6BdK3Et5b5Os5z0HjxGM9FIpfIgqGIK0fUQFGi+G4bgINAOJYSBxhBEyj85WkOliAkVIpknINNkoWUiEJGS6jEKXkyDJKFlIpIppbCVHqJer9Aq1QaW2KlVWpdKmUtk1WotOb9caLTaXR6q2ilUWjRnknXy0P/PZrgNFa/fe/Crr9t36Kuv33Vm759Y4v+6/uynjwZbDD7cefrh+3531++78uu/Or/vvbjhwb8OBexsP3Nt48P76QzfWH7q+LuP62oPX1h68ti7j+vpD19cfuhEkQ9ZJEbUyVD2vs1KEbKC1lImxb/GvH147suHZ2Yw7+bvvH9//28ENFw5vvnBk6+PzObcPrXtybAe56Xl36WUN/p0EXS9G1fC7K0SoKhGqSoSsFiGrRchaMapu/AoVPfUSdK0UVaPAvpD1vJXi3rLxSP4wDoJ4NBp/hKEbpmkGyCrcsATXx0bhGD0DpFEqm8oUk+lCEk0CseQUumKEJCZBCjJNSabJiVQZgSKm0OVsvlYksyiUBqXaqFLbVSqbUuVQqZ0anU1ndGqMJqtrzOzwmh1edwCw+FYmBxDIjiGa+asMQsavQmJZR2jGIap+hGakch0cqV+gBCI10NqA1g50dqB3AIMTGF3ANAZMbmD0AoMHGDxA7wZ695e10QuC+J0V/M4KUXctr7NChGyAPpeKsW8HGx8/P5dRdHxP0cmD5/aueXYhN2PN/JsF+++dOvziYtane2eYbZXI8iuqvkYp5qUEXStAVAqR41T9S7QYVS9G1ctxL8SoagmyWo6pk+IaJdg3rH4EbwhDoXAoFM4gpB6maUZouiGqZoggwQ8JyHQ+lSWkMEQEKo8IiSGWgsZSk2lyEiQn0xTjCxIkoTIUTJ6GJzZKpBq5Qq9S2zVap0bjUmtcap1No7fLNVqpSq3UWfhSNZtv5YtdTE6AQLITWLavMky3fBUKx05kWohMC8Rz8hVAYQQaK9DagEwP5AagMAKlCagsXza1dqB1AY0TaJxA7QBqx5e11gWCxJ1l4s4yObJWAq+SoRtoH58KkS+H3jx8eaOgqejcxYPri89nPfs958GpQ3dPHDqxa81Aw31OR626/31f3S1Fz0sJuk6EqhQgysSYCgm2UoKtkuKqpdhaGa5Wiq2TYuuk2GoRslyMKJehq8TYlyJMA6OvizuEoEJsMoWJp8jwFNkQVTkMqYhUKYEiUerNYqWWyZMTIe4oRUCmSagMFYWuJFIUJKqSTFNSaEoKXU6hy6lMGcRS8LhysVirVDp0Wo9O59NoPSqtTamxuvx+vdVqdY2pDEYqXcbh68hkPYGgGSGLvsooRfx1SGwCmUOhCdg8hURhUuucWuOY1jBmtHiNVp/J6rfYA1YHsLmAfQw4xsCYF7g8AZcn4HT7nW7/+HrMC4LU6DolskaDbVCg6uTol9SmJwJEw3Djo8oLmUPvi5+ePdxRcftCxqabx/Zcytz2a/rsvrq7MsxbOe4Nrua6CFUjQtVIMFUSTDUfUSJAlgqRZSJUuQhVKUJVipBVQmSVBFMlRJSJusukqEoRpkGIrqf3dnIGu+l0LgSxB6jyfrKknyjFk2UEipRMkzu8wGAbk6hMTJ6MTJcQqSICRUagSAkUOZGqIEOKcdEkmowIiQgUIZ0u5HLlUolFrXZptB61xqPUWJUaq0Kr5UskMrVGrFBSaFIqXUahGBgMK5Wp/CqUPwFiiFhchUhqUOkcBrPXbAtY7MBiBwaz12DxGi0+k81vtgcsDmB1AKvzz0UbsC9UiCo1qlYGq5AiaqnviiSoV9CnYmpLJQ/xioduIrbUoF8+O7vnl47qopO71ry/XcDprOF2VaIqLgsQFSJUlQRTIcFWcuFPeN1P+YjnAmSxAFkqQJbyEaX87lIxulyAKBZ2F0tQZUJMnQBdS+ttYw90UagMKsQYosnwFEk/SYwnS0g0KY2lsrq9JueY1uySay18sZHGVhCp8lGylERVkagqIlVBoipIkIwESUmQmEgVQRQBiyHl8wwSsVUmdymUbqXWrtY79FazxmxUaNVckYDFkY0SWBBVDVHVVBrvq5Ao7K/CYrFEIpFarTYajSaTyWQyWSwWm81mMpnM/wyLxWL9Z/hcHq/L43W6PU63x+n2Ot1el8fn8gSpkdWSjmJxZxm/5Zmws4Ly9oGy5y2vq4bb/bL/1cPrWVsk/S0Nd849PnPkddGlG3l7Xl/NFnbXCxF1ffU3x+ceXPhzTtezf41MZT2V8p5qWU+1FFstwVaJ0WX87mIB/LkYWSpE1wlQtbSeVtZA18gIiUSChmjyQZpsgCIdguQQU8kR6JUGk9ZsNdq9JodPrffwxEaIqSFBCgpdQ6KqCGTZKFlGpErINBmFLqUwZFQynwGJWUw1n2cQiiwyuVOlc+hMbqlGpTbqOUL+EIlAZ0oGhiAW00AhKyEa/+vQvw6fz1coFEaj0WKxmEwmg8FgsVgcDofNZrN/LYA3ALwB4PEH3L6A2wc8/vGdIGl7qRHXwIOVyrC1bHT9aEsxC91E7njZXnrlcsYvhdtTn1/Y9ehyxr71iT8tSti7ZdWGFTM3r4xCV13peHpW398hgr3TdFVoYBUazDM1+qkIWyLEFGu7n+q6n+ngr/Tdr2W9L8WYFyLEBzHqIw/zmot+BY1UcSgNJCZmlIYcoWv7SfIhsmSILBkhdyt0dJ3Jb7AAo33MZB8zu6w6m1GkkFFYDDJdSKYLSVT5KFk6TBSOkIREiE9hiEkUBZmqpNLUDJaewzMLxQ6JbEyu8EB0DURTU2lqKqSiQCoKVUmmKslUJYmqI1F1JKqGRNWQqSoyVUWG5GRITiCLyJCUSpNRaDIyVUKmSiG6gslWK5QOjdZtMNpNZofJbDCbjTar1Wl32ExepzXgsgOXAzjsAYc94BzzuD1+EABfJUjw+akOXSdEVKj7Xwr7GimdFQzku9HWOvzbp9iGB121l2B1lxHvH/W2lnZ+bPjwsrzj3f3Gyoum0c+Edw9NgzBe+ytZa7G8tViNfqpCPRFiSgToYg38ibb7qRb2Ugd/Je15KcLUiRBN/0M0kYEepSFG6Fo8WTFMkY1Q5SQaWmPi6EwBgxUY7WNG+5hlzGb12A12q0KvpTIlZLqIRJWTIPl4MSRBglEKd1wihaqkQCoqTU2ja+gMLYOlp/7flikKMkXxZ6JHSUIiRUyiSkhUCYkiodJkDJaayzeoVC6tzmM02U1mp9lsNJuNNovVYbPbzF6H1e+0AacN2K1+hy3gGvN4vH8umvrmNu/zE3rzIz6slNlVSWp+CrVVjn543lXy+8i7R9j6K7VXDlRfz0Q23Oysf1h6reBJ0bGbVw/2Nz9rrrwkwDUxul9KcPXSngYuroyDK6P1VEI9FRx0JRddyUe+EaDeKJEfZd3v5YhqJapWgq4Vo2rYOKRooJc2IqMOiilk6+iogUrU08hGJkFpUwOTxW+xAbPdabTaLE6jy2f3AI/b75bI9Ry+jApJSRQRRJfQmTIqnUeksKh0MQUSkalCIoVPIPMIJN4oiUsg8Sg0EYUmokAiCiQiQ0Iy9QskSEmClCRIQYIUZEhGhmRkSEqGpCSKiEQRkSkiClUM0aQstlooMsnldo3WqTeMmcxWs8VmsRjMFsN4jrabvXaL124GdjOwWjwOm39sbMzn84E/iSBxR7Gks4TT/pzbWcLsqmDBKnnIlzzUK1TVVfzre9j6K82PCz88O4t+dQf9rri19t7njw8a6i5TkLWot/cl+GY28rUY84KPrGZjS9mYUghXAeEqOKgKDqqSh3jNQ7yWI5qk8HcyRLUSVSv9p2jhQA99VE4dklDI1pERPYWog8iGcdFmK7A5gNXhMlhsBpvO7rF6gMcHfC4P0BrsXJ6OTBETyXwyVQjReRCDP26TTBWSKIIvUAX/0vrvkKgCElXwZ6IpkIQCSSiQGKJLWWyVSGxSqV0Gg19vGDMYPSaLzWy1W61Gi9U4XvrsFq/N7LUaA1ZjwGp2O+1+j8fj9/v/VLSku1TQ+YzfUcZuec5qec5tK2G3PeF2PJMiK4SwEiGsSoaqV2BeytENqr4G82iTYLBxpKOEi37V2/hQiagRdZSpcG8U2FdsZC0bVctGVbNR1UzUaybqtRD2Ugh7Ke+ul8LrFJir6p7rClyRHPOAjxyS9pC4g05Wn5VO1pCGZNRRPp0oZA0Y7DJgNfucduB0Oq1Wq9WuG3ObfX6nP+ACAeDzAqPeLRZqmXQhROFAEINOZ1HpfAqdT6HxvkDnU+l8iCEgQRwSxCFBXBLEJf8bJJr4X5BpEjJNQoYkZEhCoYrIVBEEiRkMuYCvVcitBp3bYvIbTC6jyWW0mM02q8VhtDiMFpvNYrXaLD6r2WMx+C0Gv8PicTsCAa8H+P1fTxwgEMT6/ABqus1tK6Z/fAx9eAR9eNRXe7Gv9gK24hym4hy24hK24jK67GL3899gxafgJadbqi40lZxBvbgNq74uaC3htxSrexsV2NcsZA0bVctB13DQNSz0GybqjRD2SgB7KYW/kHTVytFX1D03/ls0jsgbcrH6bXSShjgkpY7waQQha0BvkwGz0WO3+h0Oh91uH3ObA8AJgBsA9/iBAz7gtAON2sLnyek0JpkMQUwBlSGg0Plk2r8Jpf2bXxqX/N/XwPsz0USygEQWQpCEzVZJxEaVyq7Xjhl1bqPJZfinaKvTbHNZbA671WazWbwWk8di8FtNgTG7zzcGgM/3/xLNgz+mtd5VIOrFndWyjgoVvBp6e4n+/jK16Sar9QG3tYHX/lLa+VKFeKtDFau7n8paH8laHykQ9ZKuGoB4bGm6omgr5b59IIa9kMDqNbByLayCj/jER3zUtVdo2yvYmMcs9CN+zx9i/HVx30Nh7wM2rluAx7KIctqwmEwTDhNYRCqBQifTaUSrWWc1BWxmYLM6bTan22sHwA3G2yUfAAEA/AD4gdcNDDq7QCCiQXQKQ06my0g0KRGSEKjicYhUCRGSECEJCZKSaFIyTTY+kKLQ5aMM0ShDRKCLCXQxkSYh0iQkSEaCZCSKmAJJWSylSGTUqOxG3ZhR79JrHXqzR2dy68xWo81hGXNaPS7rmMfkGDNZgdHstxiB3QK8LgC8APi9wO/9csT/iyAO7BHpww1xZzWnuUTcWqpH1fNabklhRey2InZrEae1Xtj5Rg57Let6pYQ9VsIeG1EVekSZDF4naKtwt92xNF0xoep08GoxrF4Cb9DCKnTwSgHyEx/xUd9RqWuvYKP/XXTRP0VjmAQZbUhMpglHiGwSjQixqGwW1Wk3OWzAbgFms81ssrnGLAC4AfC4PY6AH/h9/zx2AIw5gVqt5fMEJEg67nRcK5kmo9DlVIaCBEn/D8sMOYUhpzIUfyYaoskZTJVAoFcqHWaj12YJWEweg86pN7l1xjGt2Wq0Oaxup907ZnN7LU63yRIwmv0WE3DYgN89firf/0s0F/2IhXjA/1zF/VQh+VQqay4Td94Qd94Y/XSP1V0y0NhEbe0UwuC8jk4NqlQOe6rue8iHXecTXhJQz12YMzbECW7vc+FAOZ/4kYSrk2IeS1APqcQOHOq1uu+RAveAQWwdxL6Cerp6W9/wh3sH2j+yyANEPIpIE5Po4ma0kCEHo3xNP0NKkvbJ3RyrHWh0wGwHbj+we3xeALwAuAFweoAXAKnC5Q2A8U2jzePwADxBR+d5hikmPEEPcdwkhr13WENi2IdIRgbf1zeiobLHeoZUFJZzgGgYIOpxJAGOJMQShASOdpCq7CNK+0elFJaRzjYyuWa11itTuAxGj8nsczgCdrtfYwZKPdDZgcULeCqTxOhwAKCw+HU2oLMBqwN4/cDjBiAA/G4HCHi9Xu9XS2KQpL9EgHsq7awXtdXKP5dLP5UK2q7yWv7AN15nwYvFPXgOAoMqLVPjenif7/Jb7okQtxgtF8SURs7wCzBwydSVz0A/EuBL+7tKlOwuYfd9buftkYFPxOFWAfyGaaRkEPuKR4Nhml/2t7/Ffnwz1Nnc3fJOyCAOk3hcsWGY5e7ok39AD9MV1h5Glx1ovH5gsgAvAE4PUBtNXgAcHr8XAJMNeMGXv11m2xfXOrOLLwMjVAuqTyZRg54hVd+Ili0KkJkOGteDG1TCsaKmVsqbj6N9IxqxCvSPaplyWx9VQuIZ+qkylsRJZOkpLCOZaZCrA0yexeMDWr1fo3UajJ5AAGg0VqnaL5SPcWVmows4AFA7fFylVe0ALgDkeuD1A5cbBL5kZq9JqwoEAn/S3g0VCwaeKeHv5V1vte31qpZaXud1dtsVzvDH4e6at1XdK9K2Lo9ZeXzXaSa8WjX8EdfK3/XL6YiU/I0ZlVw4Tood+v1Kc0ziwYjks3uPNS9P2P/L/KPhC28Gp/4xN+yHS8fuDY/ISss+r19+euaUtWmzN8+L3rpre86bl51kXqAdK+0aBgkr7s+YV7jxaG2vUMi2OzrQ8tTFR6KS1lU34uwA2AEQ6X1yM0j6YevMhFVrtpwweYDRDRb8tG/q7HmJP6yflbQ3Ou1A6vK8czc+RszduW7n9X6KBzvqrHxDnvdjfnjs9tDoLZGJu2PnZdwrwQ5AfhRFP2/t0ZSfDqevyvqEEiJH9ASW500LLSZ506IfMwiQ2mADDg+Qa5xiue7a7Yex6XtiUnernGB6wrrI9PWZvz3kmYAJAL0X5F8sT1645ce1R7w+YLUHwJfbBwCAQAD4/f+8gHHR/P4nvP4nqu4mNeKDubvRCHstRd8XIe7A3z0YQdReKCiaE7rox7jVKaHz0S9uDrwrgr2Ffl2aMyu9cF9BIxeGY7QhTvz2Jjb5UGTy2b3HPiVOWzfrH8v/Izw3dN61n1I3nz5yraama8aMRTOnrE2P3RcX9kvw/56XkvhjQtzS2iYCelgPGwGhCee/m71/QswhyGjiOl3X7rckzNs/cfqic1er7ACY/cAOwJWiquiUtTHpv85O/NXqAxy5f+qsJREJy2YlrYidd7LaUvIAACAASURBVGjanC1hMdtO/fFuVtLe5CXZfWT3m1behPBf5v2Y/03IzzHpGSFRm6JT90+KWH+/FDfEH0tdffgvwfPnLNq1I+tOL9XGkoJ2jGRW/Nrp0asoTINSD7Qmr8bo8QLw4HFpcOSarQduSEzg7+GLv5kxLzRh5dXnHxRjwAJAyStcVMLq4BkL/QHgDwCvxxnwuwEAAT/weQNeb+BLAR8XzeovYvcXqbqbtahWG7LZimyW9j8V9TzGYJqGBtvnpuWHzdoXG70/aubua+dyKHhYHw7147If/pqybONvN8VDFfz+krybN4JTkifN2/CZrKYN9ufs3fUfieuX5d0dwr0iDzRNj9icmHxow5rjteWY0R7++xeIxPjV0bOWzU48gB123yjjBsefmJp0PDix8MITFNcCQuIy/h6xIzJt/+IN5+VuoHADAwBzVxz4LnL15JgNwbHbnjSMGgAwAICiGCbFrv7b9F+a0Kp+Fjj/oOO/wtck/VSAhXxJPxXMXZ43JXbbizY+DvK/QypiFh+NSDswI3X/h35j0prTc5Ye+3v0tr/P2nruHpzIB7UfedNiNk2MWCPSAJMHaG1AqnOb3IHsE+dmpeTOSDgqd4Gp8XtnL82MWpr1t6j1Tf0avhVcegaLStuSsuyAwwfcAASANwC8IADG6/YXywEAAsDvA0HcwUfcwcdqRIsW1WZFNlsQnyR9T4W4R3h86727Z6LnHo1Jyt29oygtOXv14gRsR2MPBvHjsh8mLFy19eJdBuYRGX4398aN6QsXBC/YVI/jUPpwW1f//L8S1q06+ZhD6Sh/fHrm7O3TIzbXlmNIQyZCr4A2oqit6kyMXz0tavubz6Kz9wh/DTs0Pf1MaMrJhJWnXiPVsYtOfBO2dWrctril2eNC33Qz/z77x7Ck7advN01P3hu/NEflAUQJeIfmTp27LiLtQBvehKF6T9/6nLD8WNJPBQ0dwv8KX/Nd5PqaZs4AB/SzQMegpb5dMGnOlr9N/+VxI3Vy4u5pKQdnzD8yac6uWfOzXzQLYIOOsNjNE2es5sqB0gwURp/GCsYAuHrvcWRidvqPF/QABMft/i56w19mrIpcfDjih0M8C7hd3Tsxcnnikr1uAFx+YLWbx0X/D9xjwGZ1B3GHH3GHHqkQbWpku7m7xQT/LOh7zu15QmAOr9r008z5V5J+enDjIW16zIn5C9MrqsrYMNLmpNUhczbvy3su+/RM9vHZ7+efRs1emjwvt61Lo4QRzq3ePyMh65edj8SdHz9c+y01fef0iJ8GBmBodPNQ/xscqq67AxM/JyVq7pZbRS2ZF8omxqz+ed/VGQv2fhO2L+XHa/8Zvv/gmbYZ83ODEw9DOqABYPep8rD5+xZu/qOPB76P2/e3mdv7+KCXC14ixRMTtvzviFWtw4Z+Psi/+e6b2WunL9hX1caclrZrSuLWhm5hN9XRxwejcoCijwUnbZ/5w8GTD3HJ668GBW/Iv4VMWX31/5u2LX7pmZpm+dQ520JitnNVQOMEWifQuYDC4rx879GkqNz5q+9TVSB4bvb0H/Ivlg0mb7z8t9hdqw4WnS6Cxy05MG3uRhcALgDcgbEx/9j/6OtcDqDVWMVCdRB78CF7oEgBb1F1t5rgn03wz0J8Mb/vGaynY+782L+EHD5wsvtJpSg4MicpJTEvP5fVRdqeti4yaXdGYbm46Ym46fGlC8WxMT9Gxe5HYKy8j71H5/8aFnd4d3atCtX+6caFqDnrpkz9oaWlnkjEDOPfDuPfvqx9Gx+dHBmz4V0LI27FgRnpW4/feb/x6P2Js45EJJ+cHJc3wAPfRe2ePDcDQfNIvSB8/v4JcZvzrn+uhyvC52VHLz2x4ehzNAPUdvGCU3ZOSdzWiJF1kayXimET4zcnrs4v/0ybmrxj0tzNla3MbqqzfdSMgFzNA7rv4zd9H7fpzJPe1I03vp97ZEN2LQoCc5aemxp3KCwxa0rU1rD43ZDILzEClQ3oxwBfY7xTXBGZei5+yVVNAPwjKuPv8fufN4uwAjAxJePbOdtmLsmdFL0mZtE+ux+YPcAHfHa33ecFXg/weYDPC9xjwKB38HlyMpEVJO6pkPZXK7ppCjgk73+rGmpiU0poo48vX2mMjd8WmnBsQtSRkB82T0j9ZcLcnGnzTvW2GNcuODcjLmPRygu4VgYexl2z+fL0OdsSUtZh+/jkT5TMn7LmR236Pec5B35J3ndnUezKmd8nhGy5cRWm7oOrX5YPzl5z4X/N3jk9/QCC7J4Rdzwi7kT9u+7a153/FXFoWsrpA8eLzACEzd37Tdi6ms/isve84LicKbHZ38dsC0s9GJ6c+f3s3VHpOf00UP9BFxGfP2nOxtdwIZbmvfCwIyRhV+zSnH42CE3aN3N+9qTY3WUfBL0s0Ig0z1xYMD0tb1JcRhdetHDN4YiYvIycd2S+vQlGjojKjIjOjJ2b85e/rtLbgVDp0huATg8MNnD5xtPQ2GM/rH0gMYLJs35KW3C8pIJsA6CyETM9dc2k2KXRC/bPnrfX6LW6gHe8x/D+E4sdCCUmMiQmQ2IWVxUkwJSKeiqkXRRJB1mMeyXta6QTnpAGHixakhkatvKHDQ+OXujaef7R7guPp6YeD5t/uvx277Or6JkJRyaEbV0Qu2FZ8vapkRtmxu8qOHm/sakPaqFlr8pJDP9l//rfVAP3KZ9PFd+s+zltU9D0TUELchNnbU+dsyto1o4pi/Lv1Q7iGIHJMzK/mbLvUwd+mCJdvOX5xNi8frpV6QQ7s0tiFmafutWZuOL0txEHlmx6eKsKf/k55vcizH+GbgiLP1j6mtWJA6FRR4Pjt7T0a4cF4LcHbd/OXB+WvJeiALWtwm8it0yO2/u/wzdFLS78ZubO72P2T447dPnZIEsJ5i7eEZVwYuveGgLXghqWPHhKDIvMmD7zQGj4HoUhINV6zWZgsQKF3n383M3vZ2YmLb9mBSA8ft03/1jTO+jnqoANgKwLj6Ylr5w9b2/U/H1O4FE79GMun98HvAFgdwGVdkwss/BFegZbSaFJyJA4iIPo5KPgUmy1GF2lwt3S9N6RI18Ju+o2xS7dGLOk5vpp6QDcDH2S9tfnLv553l8n5Gf8NIR6kXV6VcLi7+bP/I/YyUGp8UsvnrmNg39q/1g/3Hjr3NaUZXMX5ew4YsLDBR2N0MensGfn5u/I+CZu3rKI75dGTIj5YWXxm88kvrzuY0dI1OLYeeuHKGSRSnni3puENVlal8kJfHvzcibOjFix6cic+evCkxd0E2hmANga9xCXs2j9ujlpP2/eX1jxsnPW3OWhcWltvYQRrvzc7SczU5cu3bgHTeJ2jzA/oEZWbDkYt3jdX4KjJ0alL9ucUfMJTRZbEJShxJVLp8b8fOJqJZyAJ0i4oxxrRsGdyISVyUu2DbJGeDqh3gm0NiDQ824V31i+4VTK8iNGD4hOmb9s+eGaOpzZA1wAKJ1gV/bZWQlbk37IcPpcXuADXuC3gzEvUGrtTI6cShfRWBI6W8pgy5gceZAA0y3CIZW9L2S4Wk3fHR3+nhLdKIbXczuGOG0DNvYwA/GRh67kIMuknWgFHMcltgwgasn8lu7BKuTbu4jGO3gM5cPrLiz840gfTIqt5XWXY5uRBMSgCtPCa3vjILdz2ssbcCOlHZjmZzewDcWtfQSiSD3MEjHlepEODNN1XIlkgEgckgKGEdiA2wl8DgAcAOg9wAoAQ23S+sEAS9VLkxGEAopUMsJUDtJkRhfoJ4oHWZIRrmyQJeHpnUShunuYPsxVMpW2AZYcSxF2j3D6GXKiyGgGYFRg6GcoiTL+qISLo+h4WtDPpiLJQ6Ns6zDTNMoy4ggyM7AZ/Ga5AbAlDqlFPMwaHGF7ZWbgBMABgEYHPD7gAsDkBjYAjH5gCwCzB3iBz+a2++wB4AQShYkrUFEZIiKVR6BwIYZIJDXozZ4gVW+tpv+Fvr9c21ui66k39L2U9LTzkZ+ovX0CIplOkPej6EyybBTP5tHxvaiPA+jrTOJTEgXb0t7A7egcef1moP0No6+D0HuO2HuO0XYSai7shXcQejE05B0a8i6j+qoVVt3br/rwiWJBvRjrfYNDMZiQDoIsZIpJbgA0vp1G81AoLo4RICluLwBq/ZgbALsvoDcBlwc4AYBEkhEyGCYDxECvzKSjMQL9A6aRUdXQsBJieYbJFgJk7x3SYvBKrhiwBP7+Ud0Q2cgS+Ax2oLMApx+4AsAVABoTGORphwX6PpqnvU87IjD20BWDDD9qxDbE8KOGLb1UCVlolBqA2gbkNkAWasVGvx0AN3ApzHKfH/j8wGgfc/mBAwBrAJicwDI2PlUMABuwKV0MtoBK55AhFsTgMjkisUxtsrp8AAQpe2rUfXW6vjJtzxfR0p52Pqp5EN7NHBj69AZdX9ly4fSdS2fv1Vc+YJCwTOIzs+rD26bKZyU3Lu/cdW3vvqaK+8Nd72hDlweQJxS91z7eX1P+6H7Ns8cU+C0q4ra5s3Lk6dmyCuTjp+38xvuu3jdYJL30WdMff9SeOVP8vLqdxDahUPLHjzvv1w3erRloh/W1dfWi+we1FvvnNmVtPf1JTd3j6toPrdJhEuCpZH3k0Zu3m+/cbcHi+Cy2nc71ldVgn1cgXr4bwY8aiDRH75B6kGQsqUIUnH529fZrvhSIlOBdM6EVRn/fQqxt7blb/eFZwxBZCB7WtVx9/rq+mQWJwSgbDNK972CDR8/eWr7u+I5Dt56++ICni5lym8YF3MDVjmn7+LGXwzF5APAA4ABgABJ9bOe1dAkDAEjlMjlTTeqBmFwRGWKTIBZPKNeb7E4P8AaAD4Agef9t1eA9dc87Fe6tsqdV3d/BGeqg930mk0UXfr83Nz132qzdkyKWJy/dtzljE46M6+lS1hb3Rcw6Mil457qZmaunZ8z+Zu2yqMzG0lp8Bwr/+vPqqOQZMw7PS//t3rXnIz00XvuH2nOFk2dkhszK0SHqzNjXe3fcSIrbNTVsa+j07VHzt734TLxxvT8p8dQ/IjdFLzgaGv5zQvKuI/mXFUYQPv3cpMmF6Ss3fhs+J3jayV/WN6AJFBh+OH7uqYTEM4+eoOAIFXbAfzj3xez4w/OWnOoZ8tK44NL11nmLC2bG7gyfvWVK2OrYxD12D4hN2hURvWFW7OZpc7eGxG2ePHs7bMAZuyhr7pKc7LPvcSTQ2Tt2qPDV7NSMvwavnJl0OHnpidmp+2IXHOLpgSEAHAB8FxY5N2lnTPxWuRE4ATABcOP5h9lJh+LmZXPE8kESJGLrlEILm8djc3kiqcxktfn+raUOUuDvqIfua3vfa3rfqfvbdYNd/FEYa6DtyeO68LC50YmZUQlH1u44u+SXnKUblvbT+ppekGdMXhk5O3Ph4gvnNjzO//nWwogDiyIPrkheQELjR993rotNnx6eERNzbGn6mtb3yJGGqpqzBeHR+ZHxJ3SIF0Pll+Ojt82avv7abURxOeHA8aIeyNTSYr11c2DpxstT43b/sDTz9r3mukY4nW+Mir4yJfjE+btPj5y+PCv6UkjY6dftMJ7GMCV4f2RkTtFDBJUGCDRwKKc2JGLHslUXmQJQWkOOit8fHL5xTsLeq7fbNu24umr9bzY3uHrrU1bes+i526ZEb7j4oPXm816hAaT+WPhd+NoLd1F4Grh8HxsSvX/SzE0rNl46funTr3uKgqM2RibtTlpxyASAOQAiEtMSknfOjFq/cuMRqw8oneBhTef34RtTlhSIlFqeVEXAs2mjQhqTKZErHGPucb9jXp/b5/cDEMTob2D0N/Bwn/m9LdLBUvlwmXSwTTbUviE+Y8m0TXuW/cBCweWD1/Tke71Prmm63q7bWBE8LStuc1xNXw2P3UQcqal8LpsenBcz89S54+heODY1Jmni3EMhqdkzZv2+eHkJEgu/fufKX+edDorL0dPel13ZNjN5XVj8yseNgzCymWQeG9Za+0kOEgucvlsamrgk7ccD5gAwA9DPFk2ckR888/iHgb5OCjEk5uTk2QUPXlfiRfQpM/eERO17WAXrIevRkGn/qScTY35ee/DiEN+5eu+ZiLS1sUu38o3ADIDOD1AkgRUAKwBoIjts7sLQucsNgS8/xSzaEZ64rvBqRQ9NH79k96ToH5dsONFHd3YT5L0MQ1EtMiJt84TovOoWq8YLZqTsmhx+ZGrE0WlxO09f/6QG4PT99imxR2KXnqPJNMNcEcSQs3naMY/H4xv/6uC/IwBAEHvwNXe4UTLQKR3sko+UiweKOZj3TGTjypm7loVvKTpZQGr/LOq9LMVf1Xc36bubpoZnR8wuPHDrAEaBQcIfYFCPiAMgPeFq3KzTG38ph4bIKXMSv43es2DzzTnxV2fH/JF9LLOmvjIo8uD3yy4NNt+iIZ/OTv01OHr53+f8Mmf54X2Xb3UwBGINoAlAxtkbkfNXLt+Yx1EBglj5FtkzI/58ZMKFI39cXJd9ZEbi+bD4M920IbyIPilyV8TczKLKLixRR5SClXvPT0v+NXn1YSMAE6KWxyze8sfTRjMAKjewAGABwAyAzguG2LKQ2PTg2CVGAMwAGACYvyYzLGHtmdt1sGHplJiVIXGrn7/C99GdTA3oZRhwkDkkfm1I4sl9J9uYahCWuD0ipiD7eNucBZnfR254+pZaeKt5esqxlFV/9NE4/XSuzuC32IHH5/X6ff9jJh0AIIjTX8obKBdhhiS4EfHQK+FgA32ogTbwIiZke3zYrt9PPeBQdXjMMyH7g7CPwO8dDZu9MzJ2X2FF/gfGuwHqM7mxuR0nX7K2cE7anhW/niISe5KTZwcvWLn/jwcZhcenRs8JTVyzYnvht6uKguYUjrS+HG179exl/67cB+GLcoLC132btmfr+ToiF4yyQc754mnxv8QsyKSKAVUBPvfJp0Sd/8vknJgfD0xJ/jU86WLZO9vnIU4f3zAh4mBU+qmL97v7aQBOdew4XjwtbdfaQ7d0AMxcuPfbmT9efNxsAkAxBszjlj1Abgd4um56wspJET8a3cACgMoBFv18KmT21isPm7oHlZNnr56Vsu1hBWWABjoHFKN8zyADJC87FZJ44cj5XiTRF/SP5XGpV181ufbl1303fUtY2pFlO279bcbuuSsujPCFLI3WC4AHAL/f/z9m/4FAwO/3B/EGynkD5Xwkno/E8/EvhIMNbMIbLqlxZfqJ2ZM3b/rlMHVENogrHsVXIF68kw9DC1ecnhy2Ke1gSruwZZhe0oG58raDPTFi5bSYDQW/15FIvamp0aGLfzly40krFrf10OHg+JWTY3/6dlXRf/10l9TZSIa9fdXBetfNf4UzrDjw4Lv0vZN+ODRE94+ywR+PmiKSN6T+WDjIArAR3UecJCzu8rS4y2sOX/4m+qeoBTdGBaCXbxiW2qbMPjIz5UT+xfcjHDAqB9sKnk1N3r5oyzkdABsyb4cmbkxfmys0AxMAJgBwVN146kAMiSMSV4fNWWsDwAaABYB5ywsj4/eUve6VWUD8on3fR/684tdbIyyAg8yQDFy6j/rH9C3fzTp++g4VzwIxP+TNmHP29Uc3jgyW/Hr1P6dviFpyLDj+6Ly1N3R+oPH6vQBYXV95t+L3+/1+f5ABX2TAF2mRfRpEnxjXKsJ+JozUEYZrC84/D529YsKsoyt3VhTeePXTrt8PFFzrwnMr7nYtTdj/n3/bnpR2+cnv3Q/OdCQkH4hL2Jv6w09vW2Bamj0tbGlIyPac7JdqYVtf96OfV+TFRm8Mitz9TcJRdSuCWP4iNXHzxfOV96pIicvPBoXlpW2upQkBkQ2Onf4QHp0xf9kJRK/t9Sfp2xbFlBl5c5IvFlVSl/16a3p83vJfi6higCO5khednhC6bcHS89fu4I5dejdt7t6/R/x6+VG3wQvulOCiUvZ/G7IyaeGRA0efbN55denPBRYHGPMBNE49M+rXSSGrXV7gBMAJQFTs0ZDwPc+q0fYAuP0EFp2ye0LI4XVbKo9frl+761JM6rlZCSfTV57AUXwDkPzb0PjZ0fuqqqlDVOunLlbi0ozvwleEx+5NWHTMDYDN5/7SXvyPpBEIfBEthP0hQ15XwnB6FF6B75T2tRNH6kYGq9+2Eg/l3w2JL/zL1L2T49ZPiF7z89aczn4Osolz8Vhl6PScmLnnfp5bGDdx+5y4XWERGx6WVA9R2HqGc2HkT/Fx2VevIMj9FTzqm5JniKT47aGLzwSFbDbCca0Xb86ZvTpuztqJs/eExGeELbpz7rkIT/XxlCCrsHFmfFba4oIOlAHR525BmKZFnZg197dW3FjJK17MvLPfhu65+hiGI7luPx784efLf5+yeU5CTmj8npC4XfGLcwl8YA4AcwCcvfYhcu6u6KQ902ZtmBW7dfWv58x24BgDPXj9zOgNs2N26EzA5gOOAFiw+HxsQt695512P5AZwPEL9WGzCv7jr1vm/ZwTEvPrhGkHU5dcfQeX9UL+fqps2pxFIaGbq2ogMsvNFoM7pfDYhfti52WnLD3uBsANwJ+JHo8g1psX3HcvJe23Vd0PNbhHhr6nyr4WVV+rlkKCYF3V1y/cKcg6tW5F2cnsjmsXfIM9Vl6ZjHC3oaZ847pVK2ct3JT48+GDRwb7h/iiZqHks4nYWXJ6b8nVatyHQRnykQr7zMygFP9+5rebF8/fumR4ccNYf7PhydVLubvXbt9/5srdGzWMtz1eFIEgMBiqXuOPX6i8cf8BsrcP0UPtRI5evFly9X7VMF2PG5Vdf/r8SW39uet3GRKVQKl539Z59sKdE2dv7C84WdbYZPQBCwDWANA43BZPgCGUFj0rPXPhj2s37rR3IsYH8GMub0V5zdOKGjcAY0AzBjR1jciSmpY+aNAJPHYAtB47vF958lJd6uplSzatyb9QRhZ4ByE2XaSgcUfOXz1e/OTdQC8PjRlhseUGG/jYPlhdi6+qwQPgAsAF3F6/0fLvFTAQAIHAl7dZQdKWJtGnRn7zde6nq/y2q7LuO3Jcs3agQ4TvYyC6rWwKFweXYzpkqDZ3P8aE7NDRnogGb5JH8GwaST3IN4xKeCw+lQjR2Y1CyWcjocPNwmoZFlaPEIjbvdAbLXlEOtjbPYDupw5Z39yzvL4L4VqIiCbUIPlDF7aDBBqxbvjQUDMGA+uVIgdUPUPDuMEhZC8Ex5CITBWRqRphGKh8O4EnIPKEJK64l0SnsHkSrcHpAVYXsAOg8wI7ABbwJSGMAeACwO4JeAFwuHx+AHw+4HR4xj8qc/iBGwCjT2QHChcArgBwAo8TeGwgYAFeWwDITYAi47H18kGmbZBhI3KEBLaAxh2h8UZoZPUwXiiWGCCaiMLSGR1gzAPcXgCAy2bRAI8fePxftQwACJLDngtaitifHnA/P2S3PGW3POPBahU9b/M3LLy0f03+lhWndq05c2Bz3tZVx/duKtyzcf++vXt378o4cCA7M+vQgYOZhw4fOXho3+49+3ft3b9zT8aeA7mHs3du2p5zKPvQ7owjew/l7NmbtWNn9tbNx/fuPrRu7fHdu45sP5C5I+PIkUu7dp7YuPPClj2Xt+66vPvA9YMHr+7Y8duWvde27b9xMKfo519Prd9+7mD2vbVbTmTk3DpaePuXzbmHcy9n5V/btCPnUM7veSeuHsr+7VDWhRNn7h0+evFo3pXMnD9yC27sPXA2r/BmXsGtfQd/O3b8TsGJe7v3ncvIvFx48sHR3Bs5WX8czjh/5tT9wmM3Dx/6PefoH4ePXMzJuXr8xJ28/BuHsy4dOXo5M+ePfRnnDmVd3Hvw3N7My/uyLm/adWr3oYs7Dvy+5/DlnMK7ew9dPJj1++6Dp4/knr1y66nZ5fYA4Aa+MeALBHz+gO/few+/3+/z+YKELUW8T/e4zUWCtifctufM5sdQcwmzvULc81GGbxHhO7m4z4KBbtEwiotHKCgDFDKJMDJMIZGHBgYhMoVMIHIYLA6DJeGLODSWjC8RMHkSjkjEFsh4Ej6dqxMIZQyGRyVXQhQIhRQODfV2YLgEJgTpeFzbCNWO7lchexTtcEFHO6MHJ0X2a9uQEniPAoaVI/sVo3QHkWEdgcw9w1KmwDlIklHZhjEAxgBQGfxuAMZ8wO0HDg/wBMCYD3gCwO0Hbj/w+IHBDDx+YHUClxd4/EBnBDYXCPhAwAd8HjDm/PIK1eMBPh9we4DdAbx+IFP6FRrAEzk8AeAJAIkWMEUuMts6TNXReM5RyEBhmQeJKgKk5IhsBEjIFmrHpx+ugNczXvwCvvECOO76S46WIkrFsGIhrEQEL+V1lTFanlKan1M/FxOby8gtFYLeTyzUW0F/m2ykmwJ/JxzoUo50aAhdJhpGOtBqY/bJB9tVo93qUYSFjjdSewyUPhMNb2eN2tmj/z9n79UkyXXledaH2Yd92JfdtV3bmd0Zm55pTWOzm2Q3rZuiKRoEQIAECILQqgqlUuvSQGmROkOLjIzM0Fq4h2sZHuGhtfJwffchqgrobps12wk75ubp5pYPvzx57xH/e2JCZIZosoxn+UKqQ+eZpL+YCZVykVw4zBeQal3Ow+XThHgcLTpPaW+I9wfoI1vGFeB2HYVDD3ocEaw+1HVGppBGKC3E8wJVGudwsTWaiR6fmwoMyVRUYKjAUIGpAlMFQDK0rjRSAFABkIExA9GXJyoAijYxgaabimYqBtBlbaoBfablmlmj30FZhi4JCgBjXevJgCzJCDMOJAScmybhViJXz6GdNFQl2GE4QZBcp96ZNPtTSX+h6vhWsPHSr88N4o9awa/Lvpu8a5NybOG2dcR2DbVdT+1vQdZb+PFT1POYCVmKMSd2elhKHhfDB/W0s5F2iTFrDz6tJZ3lqKOe8lbingESZk4tAyRWjnk7+bAY97Vz4TKeHdf5GpqsookeDVOxkxKO8wWkgFVhRAxlG54QZ/Fgh27E48MCYdYVR1aU+gAAIABJREFU4GwntC8inERLNh965Cn4YyxM9XN4gxGlUlOWASg3JwMZKAAMFaAAQwG6CoyJoajAnBiKZGpjXZ3B7YyHE11VARipsgLM7mSkGtMZaBNoM9A6MBRTU4E51dX+dFzrthP53BSYKgATw5AAEJoA5SaRjJjH++lCJ5IqE9w0kS1HU8VwAs/AAsFVxOZgKGsvQb9cNL4B3Uk9q8celQJ3meObpOcm4b6BOm/Atk3MfYfy3cscXYvvruWst2DHV/Tps1rKXg09bUZ3Bf+jemS3FtkfQZ5ezjPFA53sscGlaknvEIv2ChEx7q2nTwdYgsr5G3y2zSS6XKpJxET4TKTRdpnJIixGV6xn6GNbzJfgXWFq1xo5DqJHXsjqKzjPsH1XxhVA3EH0yJPA+V4aKXYmYKx925dnpmvPdZzPTQba7Kr+u4caMEwgTeTOVB2YYCrrEwMoOtCH0+HMnWUTFKv1PE6/+OWg0gW0KGXQRhZrRjPlRK5yGqYzhQZCdLNwXayrEFrPwQKCV2m+pegv5WHgucDDADPW5xqxR83440b8ST32uBZ7Wok8Zk7uFmxbmPsO5r6De+9ljq5D9juo51766Ablf9KM7ZZPHzUie6O8s5dxzEAXz3YrUdsICVTibjHmAiLKhewTMq1w+UEVpfOnDTIyELI1NAyGAodmmUImh3IW15nltOCO0tuOtDNIxHOlQ2fyOML4oqzVB1mOoWCKO43TztPcWYIkS11GHCizoMIECgCyCQZTY2qqI1UaKhMNGPVeS/kW9/50pAFjrE0VoGnAaI96kqGYQNLB2ARTE0wnykAHsmzIOtD70rgvjTUAaKFUrLX6U63c7PHVViwvxKFyNCsQxRHKDBC6L9SMPNZJZMqJbDmR5hMZPpXjELwaS+FMsT0cTOWp8RK3YYCZ5vGcGH9aS+3W03uNzF4rd9jOH4mxZ6Tvq9jOgnXzPebk3snd88GHl1n//YOVd2DbtZx3d//GfMLxLHBwL+U58O3ezZ66nlxfcWw/TJ56vt5a91gOQr5j19Ghy2o9Oz6u0+kSGo07H0kinHI9I6OuVODk8Z3rdx4c3L63d3CCHpygV7YO564d7diSO7bk08O4/QS7vx04jfH7jtTNe66zGL12Y7dANv0RrNpSPaeZk2AumsJPgtlQHBlLIBbnoUJTM4DFmihXdEkG2XxVM4BmAIcr5fZmpwro9EABrSfTfJFvyTIwDSCWB4YBDAOEI5Q0BeEIX0A6qUwrkWzEEs12F1jt+FmwumcPPt4/3neEPYE8TDQiKUYxQTTFHp/CbHF8976DpHs42anWtXRWyObLfLHRaI4kCRgmMAEwDKCbwDDBuXL8qZh4Voo+4UMPxfizZvagntrjgw9dNz8+/6s/89/78vyv/mz+jb+Jby/Ov/E3ectmzPrw0tu/fLJx+fxvf/5g7fLGhfegoPfxteXDh19B0bN3Xv+15+hg5eqVnUcPP/3gg/XFpfd+809ntkeX3/1lh07cuPTe+d/+DE6Ev95cvf7V9lkEeuvTrR//5vxxvPTElvnn1z6/vPLkl29c/HLx8fufX7d64Q++uPbDn7zjPIF+9sqHntN8HquhVOM3b3328Jl98+bjt/94PpJER2Pw9T2X05WdKuCL8zeSqVKrA76+5zj/5Y2JBP7wx7m1jaco1rzztbXVAZoB9vZc4XDOcuS/du2hYQBVBe+8c+XuXUelCtodcO2G02qDL15+StHGb95YWVm1r9969tGF1QtzNz78YuXpgX9h7UGrDzZv7r71zuV4iv/Nm18QVDcYxhGskc2VcKIFwwxfbPQHiqYDEwDDfAG6mjmsZg5r2aN6ztLMW2qZg3J8hw8/uX/x1ztLby/+7m9vf/LPyZ2lu5//8tK//EXucD1lvX/+1R89mP/Iemve83DzzR/9ZdK1s39zyf74VtS598bP/v7wwa35zz8oJILn3//99eUrTSLr2777xes/td1Zfbx88eTxnflPPr92deHptu/uffvF1aPP5nfmt1yL171XVw6vrhxuH2Vv3vP/8J8++ODzO9fveC5cfbS0vv+jH7+3urF3GmRycOOtd+YiMe7K3N0vLtzwn2E43ofh9pdf3un1wAcfrMTj/Mrq42iM2dzaTiS5e/dt12/uMmxveeUeglZDEdRy5JtKYCqBx4+tsgwMA3z8yRpJ9vb2Y4Egs7ZhicaqH3585+l28qNP7t2+c3YczPz2j5+fv7perA12Lb7Xfvfh4x2nyxd3emKX566//8HcvQfWTKaIIHUYqhJ4G0XLEMQXCny53FNUYJjAAEDRwLlibLsY2xbi2+XErpjcKyd2hegzLvS4ltyrxHdwz2329H47fQhbt0IPLvH+++TpQcb2gDg7Stsf5Y/3fE9utIhUyr1LpwMVLJUNeshMmIYSDQ7Hs3GRRrsMXMfSVNAJuqVaLlrJhr17h/Hjk3CUCkXIIx+968Ltp4L9tGTzUq4T1u1nQ4n6492E54z1BbhnB6lIsuL24achxu6CKHYSinIMN85B9XJFk2Sg60DTgK4DXQfjMRiNgaoB3QD9AdANICtgNAG6AYYjoJtAN8FkAkwDmAYYDmcLKKCZgW4AaQqaLVBARxSj5qERQWmZ3AguTFGmVqwNK21pJrAba0AFYCA9V8m0uybNdnC8SRAtpFBPJXkUK0Mwn8szKCqUyp3hyHjeyhLie8XYbjG2W0rsV5KHldSRmDgox/ebWVsxvFNLHjUzdiG0I4R3hNAOZLvF7s9X7Ovs/gKzN88cLDL7C/TBEm9bK7mv9SIPO5GHUnavHrg3TO30k9sG7uzhqT6e6kIhIGLtXFiM+qJ2R8br83uz4QDiOuXtJ4wnILpOS65jxh8sOY7x4zPG7kVDCTGdbyWzDZpXKFZOpqtf3fU43fkc1AiGaARpi6JeLE4b7VZ/NHzRmjM0UzOAPlUnkjY0gKIYIx1IU61vAKk9EHUwNoE0VXuqOTbBVFKHE2WoA10xlXqnXSDxPEYEYgmU4RN5BCLYRB6NptGJBtpDpTfRZ3GIBkBnKOkA6AAYJlA0UKtNULRUgEsM3YKRMoyU87CQzXN5mGf5dn9o6CY4J6YOy8n9UmK/nDyopo5qaUs1dVRJHgrhHcr/qBI/aKRtQnink3MOC8eU72HZtiocLTP788WjZXp/gT9azj74QnBscPb1kusa59waJJ4VPTcGqe1O7Ekv8axPpHtYsp0LVGIezHOQtTwJHlmiNofbkTg7gRx+1u5jPAHRcVK0uQiPj/X4qSMHZPeigVgJZ6ZiA/Blg+ZkoWykc3WPtxCJcplsFcN7qVQZQVoFDG122r3hwABgPB0bwDCArpmz9FAxwNQA04naNYAkaV0DTKZqzwTSRO4p+nD2jg50mqchDEUpAsIJnOWzKAERTAYhIYJlxfa3o8n2UB7JugaArIHhRJNni4MBarUxSdRJop7LFwuoiBE1BBXzMI9gJV5oN9vTc9XkoRg/KMf2y7H9cvxQjB+VYodC5KAct1aSdiFqFaLWStJVSbqKERsfttTc16vOrd7Z19TOHPb0UsW5WXGuY8++rLjWyN1LrZNrJfuSlLjXPr1uQE8H4duNlG1KBUElNYJcrO9xamcjad+Bji3h01ginD4OYN4z9CzKnYRozzF8cor6QvBZHMPYFsF32PKg2laLlVG9o9J8my12/YGsxXaGoCUEK2dyDIqVc3kok81xPE8xtKorw/HgRT4iq8ZE1vsmkCS1bYKxCUY6GEjycKaOk9WJAXQD6EVRgFA4mk7CBJbIZ8kiG0mnEJqK53I5HM8ijNgcjlWgAiDpxlCWZ76sAX0m6deM57UjaWLgKJeHSzBSQbDaLCODERHBqhhZP1dLHVWTh5XEYTV5VE1Zq0mLGLcI0UMxYevAvnLMxoUO6xmvELURJ7vVlHsQvF9xbjWPbxYtK1XXJrF9WXSsETuX2MP5onWRt87z1nneMifYF8rOpfrxeiV+2EjbuhlbOfiM8jwoWG+nnXsZ137AF46cxhzHeas74/bjbj/m9uRPTrFIms7jlVJjWqxN2NKgWBmxpV6pNqk1ZbbYRXExlaFL5X61PjFM0OlqQqlcQFGcJCAYltVpp9c2gGoCzQSyCWTVGJpAMsF4orRMMNJA3wRaf9iesRbrZZIlMlAWowla4HGGyuNoBoFgiiR4Duc4iCDyGJeCyGK1JelANkwNAB2AkSxJ6lQ1NVU3JFlRVGACAEygKoDl+zjZyMPlTK6YgwUYEQtoBUbFc9X4YS1xWEtYmmlbK+tqZpzVpFOM25jAYS3traaP+aijGHOXEt5S4riSOa1kTltwpHC8x4YdIyqRtNxL2+4S/t2c42smuBvaXsk77qSONtng04x1S4hsd3M7QvCrwtEcZlskHOvC6W34+HHe/SDs9ybDZ8eBpNMX8Z5lTkL5aBxGMIEWK0KzVWw0Ss1WpdOt9Xr1Xp+v1oRqDcKJLFygOL5Sb1QbLQOA/mhcr4CaCNKJci5dK0ANnhmTRLvfBdMJMA2gKsA0gK4DVXletzR1MOwBTQHSCJB4L5+rIUib4yQE68CFJoy0o4liOl9NZStZuBFLCSRXjaWRLEKUG52BNJ5oykQdTw3JAIpiTGR1YgINADAej6eSAgAYTkC1oRBUKw+X87AIo9UCWoeQ6jnu7CkfeFYK71bih7WkrZa0lWO2YuRod/Uz+83LZ0+2nF8tPl3+3H570f/4xsHW1YNrV4dk2vdoy3JzHjneOXt6zXLj4uG1C7abF3ZWP9xZeW/t/Z+i3ruRnRXIeRNy3sRc66R3C7MuFk+uwYeLmG01engz73l45nUmw2f+UNp1EvWcpvxhKAcxldqAKov1/qBYbxQbTb5aY8VKazAsN1sEy+EsF4zGimJlPJVbvb4kK6phmhowNdCogXymhiHtQr6BwFWhOO52TF0DuvYC9yzeMIE8AaYOipyUTYs41sWxbqHQyuXrebhRqZnVBqg3QRauF/BOBqojRC9boCm+hlJcJJUjeXYwnUz1iQ40xZiopqQasmYqL4sbiqJpJpAUUG2oFNvFiGYBq0OFajZfPkdsXxIda73wIym1203amrFDMeatJnyXfvf6p6/8/NHq6oXfvXX1jx/OvffRp795e+mjLx4tfOm9f/PS26//+m//Outzfv7mqwnn4adv/MsH//z99//57+59+uv5V/9WsK7hz64OfVvI3ffhpxew3UvUwTxzuIgfbmIHG0nr07RtO3waPfOFnCcZX6iQhDiUbQrlZrnS5kr1cq1TqfcEscWXmuVqt9oY1pojBBcghMNIsVzpt7tqp6d1+8ZgBHSg6UCTDaXZb1N8EUJxCKVQks8XaL7U7A6UqQpmq6oOgKyBThfQ7CSTL2WhMoILKFlCSAYlme5wMit31FuTAlrLQWUE7WB4L1OopguVTEHMFCrZQgkh65XGWFJfSJDMfyXg0DRN1TXdNDTdHI4mpXINQUkIIhCEPkfuXGYP5jnbpuC8znkfVgI79dRJD45knJbTZw+5ZIpLJsloMn8SIKPplNtPnLmIMzce8GJnHj4T49LRwpknYttL2R5H9u/m9raCd6+WbOvI44vFnS9L+5d4x4rgXC0718vODdZxm7HfzDp3s47d4Ek4eBLxhQvRLFug66w4qNS6Yq1bFJvlWkesdQWxVRRbYq1XqQ/K1R6EcDDCU0ytWh93+vpz0GMwkHoTdSwb6lSXe6Nxud4gmRKMMRgpYKRAsmK1MVB0oAMwVUGl3mE5CScHBbQGI1UI5RBCKFbq3aGkmEAFoD8yOKGF4A2cbGF4Lw818ngzi9ZzaA0iGhBeyaMiQpQprjEcay+Hc2iaLsvKi9bKc1N1oz+YlMU6QfAwTJ7j7Au05Uph/yq8dzl/tE66b3Gh/UrSXs6c8AkPFTnmk2dVKEGEfQ0kwyWCbMZXgs7i3t0qkeAK0djJYbuERH0HRNLF5X3IyQMmskN6tjj/LfzocsW/SVnmyKOr1MEcdTiHHW6gB+uxw0fhvQfBk0g0kIikWYhosuK43FRr9aFY6VUb41pzUm2MxNqw2hg329NqY1Qsd9I5soAV+VK71Z32hlqnr3QH6mBsNnvt7qgvqerMZyeKWW+NOaFJsXUYLWbyFE6J7d50ooBmd0wwJRipQYUajJZRokqyYqnaHkjTmS+rAHSHMlOsoXgFI2sY3srD1RxaT0FiKl/KY3WErMN4FUIECBG4YrPTlXUDmCYwdKAo5vOK3b8+KyRN1Wq1TRDcOcG1zNjm0MM55OAqZNlAHdch133YdT/n2W7AISETpCLHQxbtUbCYi9fgVIOMi0ioK8BFOFQmUjwSa5eQCp1hssdNJsHF9xqwq3h2pxF/BO18Ae+e5+yLjG2BsSxytiXGcZN13sq59jOO3aA/GgsmY9kiTLU4cSzU5Uq1Xyp3a81xtTEWa0OxNmy0pVZXLlf7BF1JpDGUKFXqw95Q74/0Tl/tDtThxOxPhv3JcCBJE0VRDKCaQDWArAGxNmT5JkqUEFyg2ApfarLFKk4LBbSegyoQUmL4TmcwlfXn9X5Je34cutmdkEyzgIoI1kDxFky00nAlmRMysAihFQirIIRI0HUUK1J0pVLtTKRvps4osq5qmqprL2M+E4CJpDea/XO8b512L6H2JcS2CDs3Yedm0noterCedn5d8D0eUBEisJewfFXP+wj/Ttr69dm+t4oUTw58cU+sEMX5ghj3Z+073rgvET+Oh63u3EkoY3cEt3f89+4UnFbafpWyXaGtc7R1nrRfoxzXs679rGvv9Dgc8scDMSaZryBUhyqOS6VBuTwUymOhPCqWhiVxXG1Maw2Z4ZtZiE1lcYqtNjuTwVjvj5TucNobyYOJOpLV0VQdjNXeSOmPDEl5nmprBuj0TLbYQTARQngY4WGUg1EOwyskXRfETrevaC/W7qmuTvXn/xOKAZodiS81SbqOERWc7hbwFozVIbSehcvpXDEHCyhRK6ClPMQVEF4odWbbrGkCWQaKrs2Wb83QX6pJVR2cG+YeteJfCWc3Kc867NzMWFbCe6tnzxb/4b/8z9//f/6nwO41Knz4dOVjNmKBPY9vfvHmd//jX+zfevrRGx/+4VfvfPL2F9/7bz+48MHVN37+9tyn8+++9sf3X3njyh8/Xnr33Xd//JPN994pOKzo4ZfY0UXi8Ap+cAnaW87vLkUPH8UtT0694bPjiPcMPY1QsUwxjzYYplUs9nhhIJRHJXFcqU0bLaXelGmumckzEMLypVa7N+2P1O5Q7g3l/lgZTNTeWBpKymhqjKb6bNbfeApkFegm6A0AyTSgglBAhQIm5AtsFqJIut5sK6r+HLFmAtU0VNN4+ePsRlJArS4RVA1C63m0XsCbKNkuYLUMVMpBxQJWgREBRopwgSsgPEWLtdpAkoBpglnp3wBANw1Z07+R7UqYY1iwtrKHldg2E3iKeO+mbHdihzc89xdvf/m7k0cr/kerF1/9vvXa+fT+ddfNL3Peu4e3v7A/mLv87j+lTh7D4T3vwfXrC+9GvfdsT5cfbr6/feuzJxvv3Lry692td+jIA9I5x3qXBN8671nB7dcw21bOe4SeOePhXDSYOQ4Q3jP8JEiE4lwuW0QKFZoZ8kVJrCi1ut5sGbW6SrGtTI4l6Eq52m/3pc5g2u6P+6PpQJIHk2mnr/RG2lgCUwVIMugNQKUms/yg1tBotgcjIlQoF7AyiosEXeWEVqM1lF/EDJppaKYxyw8NoOtAkzX1JRpJBu3umOF6GNEsYDUUr2NEo4BVEayCETWoICCYiGJiHi5mcgyClsXqaDQGL3cLzQSybj7/s6nmuVrsSSu924PtI8zVQ73NnENIWJnwfnjvOhHYSxzdps52s9av0oe34tsbpPdRznu3mLZ06KDZhtmcq8PHKmSwiPjK2EmFPEt4v4o4b4Wta1TsSdK+Gj1ayu5+hlovMc5FyrEAH67BR+s5zyERdCN5Op/GAzHOe4a7fAXPCRIMFKIRHILrONHl+JFQksqixBeHBbQcjWNssVltjNp9qdWdtHqj/lgeSkp/PO2NtN5QHYyBpICpAjo9k2a76Sx/4ofCUSIPlRCsmof5fKFYEntT9RtluKK/vNc1oM7CxH8/aEPWQL2p4VQLQiowUoEREUbKMCLmYaGAlFFMRDCxgJQQtIwTFYpptLo9SdV0ABTDVM3na1F3MDnXyR63M95W1teDzoZ4fEwmh0S6hyW897a2Vy6e3Nt8tvi5/+vV7bmPfbcWduY+vPPeu+71Ndrt4o+9u/NzzUTi2dzV+Paz03t33TdvOLbWHFtrtrXFo5U558aC//ambeM10rNcj3yF2xfzhxus724xE2oTOYFvMnQli7ZjGTEYY09DZPAUCp7mT8/wQJBMpUsU3ef4IUY0c1Axk+NYviXWhs3OpNWbdgZSf6z0xzPXBsMJGI5Bp2cI5XEBqUZj9OkZ4vXl/KdwHipBhXIkhhB0bRZQ/+uoYHZcXv+WzZ58845hAlkF3b5eLHVRvJyHeRgpYUQ1k+cyeS6b53NQcTaSE0JECBExihcb3cFEe7nNjmVQFFvnGklXPe6oxJy1hLue8Teyp7VMoJI6dX+9cfrkVvDJzeCTm747y+6b865rl49vzQfu3DqYu2JbXbYuL53cvj2E8qFHD8/u37dvbVrWV63ry/bNVfv64tHKnG11znNtxbbxWmr3C8QyDx1cob1ftdOHTTwz4BCx1CkVWzg7hoheBqpFU0IsjIUDhRM/6jtBzgJ4MlXM5cuZXCmb56FCWawNW12lO1A6fbndn/RGcn8s90ZSfwR6A6PeUli+k80L4Sh+FkDPgmgyxWWyAk42oEI5mkAZvqUa/4OgDRNMFdDt6+XKgKTrBbSch4soXkXxKoJVIKScg4V8oVTAqjjVzBUIghGESrPRGU01oAEwnOhcqXGulzntpE6aKX8r5W9mw+1cpJmLNbLREQkZZXqEZztQvAdFxIi3YHtCuHdzu59ltj+tha5D++cJ+2XUepFyXS2drub3P4H2P0Usn5OOL0nHBcz6GWb5lHR8kdi7DNmWC9YV2nu9D7kNLjIsEmOBEkudSrnLVRSmLFPcACFaBYjLZahgiDg5LRz7cj4/dBYohCN4KsPCiChWx62O1h3o7Z7a7Ew7faU7VLsDtd3VKvUJQTXiSfL4JOf1ZQIhLJni+OKwWBpxxW4O4hNpVKz1dQD+jRzgG5XcN/bvVYoviAMwlUGrPWL5egHl8wUORoswVs4jpQxczEDFHCoWiFoW5vJIEcZKJNuot+WhBOptGaOr5/rZs17mtJMJdDKBdi7SgWKdQrJbSOWdBxnbbt6+G3zyFaiQw0J8AIVbKT/nXUaOvqSc8+lnH7PexfD9P0AHn8ce/RGzfUk6L7HeK8WT+aJvjvNe4byX+OMrmHuD8l1nfbdayacmHwVCvM9iI4Esco1Ssc1VlGJNE6oyX5YErs0xDQiuptJCOEL6zwrHJ7mTUygcRZNpBierQnnQ7Mjtntrpq72h1h2o7d6UF7ooLsYShM+f9voyoQgGFSoM2+/0QLsLuGI3kSLTOaLZmf6PgVZUMOv+zVirGuj0lHKll4XZHMxmC8U8IkCYCGFiDhGzhVIBL0OYkIW5XIHHmRpX7hJsPQOx5zoJWydhayUczYSjmnDVEm4xdVxJ+ex3lqy3FlxfL+9vXpxQ8TZ0OsRCAzQIuGQ35cJsX6PWO2X/E8J2p+J/RNtvoftrxNEmZd2gLOvE0Sp5tEpaVknLanJ/BfPeKYeeDmCHysQmeLCG5YcCXeQbpWKTKU+4ylSojoXquFppVyttrthnuC6CVRMp+jQA+fxZnz/rP8uFo2geFli+W61PWx290zPrTaUkjtJZKhSFj/0pnz8dT5IE1ajUpu2uOZyATs/ESTEUhWCU7o+V/z7o/6+Pbqi6/nxy4Ay3ooPxVCvXujRfhXAhh/IQIRaoKoRXMoiQR6rZQiWVE2IpNp5mk9liIstHU8y5fto5zLoHueNe1ttIH9eSbjHpFZPHtexpn0hUMydi6riHhPpouJXzyUy8nXTKaGCU97bjtsLB9ci9ucL+uuC9xzpuFt13BM8t1n6Ntq6z9i3OucU6thD3zXp6XyaODTagsfFBwV9BsiOBEcsdsdRhxAlTnvDlQVEcVcV2tdIRq1KlOuWKfahQjsaJQKhwFoTPgpDLkzgN5ONJMg8LBN1guA6KV1NZ5iyY9QcygRCUytA02260tOEYTKZgNAGNlprJU8FIjilWJAXM0pP//x/jhWjfeK4gAEAHQDVBuy9TfDOH8mmYTxf4FMTHc2wkQYfjVDBKnIbQ0xASiODhBBVLMed6ye1Rdn8M2yXE0S+4u5CjCblbsKcGeTr4aQf3d3B/Le+sQ65WwTWkTiesf8L69VKgU7DWUk+Ys9uEewWxL2L2OdqzzHoXCccVzHaRdF6hXFdw+6VSdF+izgAf05iQTCdGaKiOwYMiXSl3KuUOV5lwlYlQ7QvVQa3aqFWbYnVUrU+E8gDBxHSWzUJ8Aa2geC0cxQLBgs+fPznNR2JkKs1HY9TxST4UhdI5kqBrYnXU7hrDMZBkoGhgMgWV2jiWhKMJqNHpawAohvFvQf93Brb+m8VjNnsPAE03Nd18nu9pAEgaaA0UvtKBSDGeowIJ1B+F/UHi+BT1nBSOT9HTEBmKs7FUMZEpnWPdN8qnXzdiz7rp/VbG2spY6zlnE3J3MD8XPxqx4VLappTitbxDLcWasLOaPWQjT9rwUfJoBXau5e0rhGeVPl5HbVcZ70rxZIXxLNDuOe54kT1eIJ1X8OP79bS1nbHXE0ed3MkACTbwQpclBb5ZFlpcZVKsT8XGuNKcNJudZrNTqgwrtXGx1EdwESoINNuqNeROz+SKfbggBkOo15cNBNFEko3EKN9JPpOjWL7ZG5qyBqYKGE/BVAGaCaYKKFeHkXg+mUWHkqJT5HcRAAAgAElEQVQDMNW1/wHQhjl9CdoEs+wGGACMFWNWh5JNILakHCacxRFvMHsaojwnBYcnd3yKhuNcMiumcmIqJ54jdy8WrQt13/Vh9P4kszPJ7PZS+53ETjtrG8CuLnLSgjzV3HEdPqkVzqqQX8EOOsmHxZPrpHMFOVqAD+YwyzLj3MSP1hjHFm27huwuw8+W8IMN6ugacbCZf3Ie379Sdq31I3c1xA4Yn8Sl+3ikWixWi0W21OXKPUEclGujRq3fbAzL7QHGlxmxlSxQRLFVbkm1LmgNQa0DEKqfgbsOLxaON1w+xusXcgVJqMutIWiPwFABzQEYyEAGYKyB3hTgXCeS5nJYbfaw2Qey+U2SLWtAN8FwAnQTTFWgm2A0AboJVB1MlG9K2DpQDKDpQNaBbADZAPJUGxpA1oGimbKiqbMxd6oOikI9Es2cBDF/EPOHsFCMSuXLMNbMo/VkrnSOt8zT+5fRnYvozkXKslL13+5nDhTMVU8cdLK2FuRtQd5G4bSNBRpIQMyf9DKPS2c3cPsSYpnHrEuYdQm3rpC2Ndq+xTivcc6bnPNm0XWn6LrDWG+gu2tF5yp5MIc8u4DuXGQcW+3Ioz4eUUv5Cs9XiwIv9oXqUKyPKw2p1Ri2miOu1haavSRMus9iECnCVFUGQGzpv3r9iz9+vOY+IX0BbucwF093/vD+rXINMOVxrQtGKhgqoD8FK9ceP9z1NIeg1JB/8OPfbB8Fz2LkWAMyAIMpeLofanUnkgqGE1MHQJ9xN4Gsgq/uHsgqmNWkXvYKFAMYQDOAJmvjqToygKyDqWpODCC/EGEDA5ia8VxDMhgqqVw5luLDCSaeLqYhMQ2J8XQxHGfO1Y63yq41xrKI710p7FxBdq8iB8uYZVU4fVANP6klDlppa7/gHROnA8zfzLkqgZukYym/d6lwNEc512jXBmnfwG1r8MFqfm8ZPdoqnTzoJiyDtK0TtzTC++LpPdK+Be8s5Lfns7urhcMt9MxWyQUFVhD5Mi+OSnWp2pBrTaVVH7Vqo/ZYj+cJUmhlMZ6rDP/X//BnFnei1gX/95/8w5WlB2+8PffX33vt3Q+3/vw7r/7sV+d/8ovPfvfO1uu/XX3rD1vzS0eNDnjjrfVXXl9w+7haC/z137y9uun+zvf+8Dfff/9P//K3//iTC59feHb+/O3f/37hs89u/fCHb3/80c3vfvfN9/54/Ze/+PKHP/jj+S8evPfe1ltvLb/99uLrr1/qD4Cuv0zEZ+dhDQMYqiEbQHtRIQGaoavfZPOg0lBwpp0tlPOImEcrqXwxnuaSWf4ctv0ltX+Fsy4JzjXeuUHbVpGD5fzOPOG8SXtuU777/NmTWsraK3jbkKeStDHuFdRyFT64gtsWWc8m496knJuUczO/u5TdXsAs1+qhZ1PYaxCngA4BLtaJb1fO7pd9d0rHdzDrjdTTpeDe3ax7l0RJlmAovsOLQ7EmVerTZm3YqA4gstQYKE5/PJ6nqFKXrQxlALJo5c13rvzop+94TvFfv3HxyAG9/8mNd97fPLDlX3l9cf2a58Hj+N0Hke4QzC0dfvLFA6uTwGnzu3/7hy8uPrt4Ze/8xe0rC0e/fGXh4pV9lxt68MDncEBffnnX5cKuXHniP+F3d9IP7gc3Nxw2K+xyopcvP3jrrQVdf65vmpXiXgh01PF0qAPVALpmqor2TXlEM0B/MK21NJRsxDNsIssls3w4QYbjZDLLn+Psq6xtmbEu05ZFyrJMW5dp2xpjXycsq7hlBTlcQQ9XGNf18undkv8u676JW65iR1cJ6wLjXKGc67htBbdv0u4bmP0G7fmqEtkfwl6ZDE2JkISHZTLaTLtqCXsjYavHrYx/L2e5G7HtZ44d8Wg+nUTSkFgg2ww/EESpURm1amNWHJB8x+1PC7VJMs/Hs+zxGRRO0oEogdIdnOmnILHZA1MddIbg0J7YuH1XaHQVAFojeXbtTXUFgDzBQgRHFMVqd9QeKxmU2vrqvgKAAlQdGLKhfWsVfm6qAcayqgNw/fYthMB1YMiGPEvBVQ2oGlB10OkNG62mrCozX9aM50VRVQOt9pAXqhmYDsWg01A2kkDiaSIQhX1nWd9Z9lz95GbFe63oXGesS8ThAr4/jx0sYAeLpHUNt6zAe4uZp1ey2/OFg2X4YDmzPY8dXsGPrpK2JdqxjFmX4YN55GiVdl2n3Hfq0V0JPdGZsM7EZCLUg07qCSfueVSOHI0LJxodmeCRVsZLRM+QoM9/Eg2cJk4jRDTN5wsVgu6IxW5dHFZa8nEgl4J410kKZzuBGBaKk5EUg1JthGqT3EAxASNIpZreGwPFBOVmTwFgpIG+rPdlXQFAMgHBV+I5dMfqIoXqLDobaUB+Hj3oOjBGsqQDMJKViaKOplp/NJ0ohvpin+wMBzoAU13WgD4DLU1BfyA3ml2aLRZLgqyqL+vOkqyUK3WogCXTUCZbiKXRZI6AcYEptoqVAcU1UznuNASdyz+9WNi9ShwusvY1wbVZ8myVPZsl9yZrXeZsK6xlidi7iu9eJvevkvtX0O2LrH2Rss6TlgXKtohbl9GjRdS6QbtvloJPB5BTIoMjzD/CQ1M61i0EuJAl69wW036Vz4MqDqq0IRJ1iqTSqVAICgbzxwHCFyRDESqRFjBIoLAqRrcDEdzty5yGENdxOlcQ/UEYIRtiQxYbsmKCck0aSEA2QH8CGKHXmw5UoA+U8RSotW67L0sDWaLLxQJNxPMZrirUeg0VaApQVaCoQNHBRAcTFUyGckcHqqSP9ecSSX0wHehAHUx7OpgqYNwclHUwmQkhNRWMx6BWH6AYTzOCrLys7oPReFoUKjkIzeZRjGCFSrPVG4+mhqQCxQCyDhrtKUqWzwnuLc65wVhXyKMl8miRtixz9hXescZYlkquddGzWXKtC87VsmtddK8LjlXRt8k6lgjLPGVbpB3rtHOdct1gvbcl7NjkQhIRqCas1aRzRITa8Bnp32tAYbkIm2VkSqclJg9qtNxodHgun+NSSdIfpt2nqMcH+U6RWBBORbFIknafZP0hxOPPRRJUMseTbKfRNSsNZSABsTEVqmMVgGJl2BkCxQS96UAy5fa4NzEUBZhTYPTlCcbRnoA/jUAjbSIDbayPVaBJYCyBydTs62AyVLo6mEr6WAXyRJ0Mp0Md6CpQdaBOtNFQ7uhgqoOJCkbS5Lno1DDAYKgRZImk+YmkzSiruvlyjdYNYAAgac+ro1MNzCqlkgJKlf45xrZG21YpyzJ5tEQdLdKWJda6xNmWOesia1lgDq9S+5epvUv03iVm/xJzcFlwrbK2Rdq6xNpXKPsaYVlGLeukY2tScA3ythF6rHNhiQpXkzb6bJcJ7E44aEhnh0RyRKYkFlaK2KBc7pfKpfKQZtoZtBPLViMJPhChA6f5k+O0P1g4Ps3H00wiw0KIWG0opeq4OwRCZRBPE42O3BubwymY6oDi65IGpjIYT8BwBAQBaBpQFNDpAAhS4vGu28NrGuj1gSSDsQQ0A3QHAEG6gqDJMhiPwUxhk0n3ZjczGw5ApQIGA6Bqz4fJz0xRgGEChqnV6l1ZAYORVG92ao32aCx/A9r8dofsRUNSBWKtd451rDP2Ndq6SllXaMsyY13hbCu8fUWwrxTty4JtUbAtlmyLZcdyxblSda8Kzm9A0/Y1wrKMWddJxxZ3cp87uSdG90fo8Qg/q6cdQvSoFLM2C9EOlhhTabUI6yKplvAWy1VwguU6fLFHCgrKjnOFRjRZjIaQcAD2nGSzUIlkOqwwEOvTLy5uMMVuva3+6Cev+YM5XyB1485Thzf0/ieXS7X+xbn1y1ee3bx1PD+/7zspbm/nXC7u4sXdK1cOfvzjC9/73nseL/1sO3kW5NY3jwh6NFXB73+/4HTmPR7M7UZu3nDfuO76/LP728+SW5uuzz+7VygMt5/Fr1+3BYP8rduOTLZ+4/rOndsHX399EDjLj0ampgEDgG5v0ukNa422WGk02z1JNr7x629trS8zo3pzeI51rM9YM7ZVxrbK2lc5+yrvWMP3ruJ7V4m9K8TeFXL/CnUwRx/OMUfzRecaY12iLUusbYWxrZGWZcKySjs2szvzmWdz8OEa7/u6HHwsnD4QAo9q0Z0pm5TohERGJDIq0SmJTrdZqsWQDNsoi4NSC7BVHcbb4SQfDhXCwUIoWkCJKsU2a01ZNcCFS2v11rTemv7zL3+7e+D5xStvLSzfeO/DC7e+enLt1sM//6vvb2ztbl7b+9W/fHb7jvONN+avXn3yq199ubp6dP783Z/85KPv/+CN37115cNPFr6+d3QWzmgAXJ2/ncnx/8f/+Vd2R/yVX3/CsOM33rj4yiuffe97r7399tyrr3124cubH3288uprnywsfvX7P3z5ycfzP/vZm79+9Z1oFH7ZJpCmmqzq44ncaPaKpWqt3htPDGkKen1FM77pfM/uJdlstgfnGPvaS8oz42wrnH2Fd6zy9hXetsxZlzjLImtZmFnRscZYXoC2r5GWZcK6xjg2kaPV7M586tl8dncpf7gOWzYJ1+3i2cMpm5zQ8QkRHuOhEZGYUKkuz/SKrFDqiZUBU1EL7DCeLfvD5Kk/d3aaS2cZGC0J4qDakLoDgxM67Z7WG5qdgZbJ0yMJRBOF7lAjmApGlZNZfDAE7Q5Asd5gCAhCymbbNhuSy/Ut1lwyWa/UzHJFn6qg3TO7Q13WQLky0U3AcsNSedpogkYTDIdAKGkTCRQKbd0AQkkmqa5uABSvd/tgYeHm229/9vkXC2KlPwvyvt1R7PUnNCPQjNhoDuuNIUWVp7L57RdmxPuD6TnaukxbV2jrCmNdoV8YZV1h7GuMbY2ereDWVdKyQlhW8KNl3r5OW1YoyzJrW2Vtq7RlmbYs84518fg671ynLMvk0SJ+uIAfzFOWJc6xRnnvlkPP+lmrTvlNPmHyiT6HduhCtdpluWoSqQVSrD9C+MJ4IAQFglAqi+NUeTDWmx2JYqs6AKVKdzQxm52pZoCxBHQAxNpgNAHDMdBN0B40+lJH0qazic1FsRJNZEPRZDKT1QGYbW6S0RrINQ00ddCeRR19qaWBqQ5UHagjZayYimIqOtB1oE4NSaixxSoze1P5Vj93qjxPT/rDoWaYugm6/QnNCCxb7XSnrbZM07V6fTgaGaoKVO2FfhUATQfnKMsSZVn+NmjKskxaluGdq4XdOWRvHt1fwA4WZ4YeLHL2dfpomTr6FmjrCu/c4J3rReeG4N4U3Ju8c52yLmMH88jeldiThezBBu3+qhp61s44R8hJhykMijjP12CYOomRnhB2FqejWSGVoeNJEiMEhq/VGsNWR2p3p83OpNWddgdqd6B1egrLNwZjczA2ZRX0h0arI0vaUAdKf9wfTAb1dkeoVBMZKJbMEQyrA1BrizpQdTDUwXBiVGRQV8FoqLR1MNXBVAdqrV2BcLjWrsuGrAFNAdORMhCbfLVdUsFYBaPJ1DAAmOEeS/KLDMV8QXxaLFXLYmcw1Ho9rSh0cjmSosRSqVWt9vr9qfGiE3aOtiwx1uXZ6sza15jn/rtK2TcY5xbjus55bs6+np313GI8t1jbOnW0Qh0ts7Y1zrbKWJZZ67LgXGOO5jjrYtG2KNgXBds8b51jjy7T+1+iRyvI4TK8twDtzkGHG7T3azZ5Ukdj+RySiGd8USyQotNoNU82c3AxliIq9XaxXGeL1Vqzrxmg0R5OFdDqSrIKmu2JZgBVBxMJTBUgVkeyCiZToJvPDwgNh0AQpEiEDQSIojAZDIBugsHI1AGoNpsz/9UB6A2fq/Z1E3DFdiJF5uCibgJJBroJJAWMJHO2m02Ul748G69mDsdDzdRegu4NpFK5LlZ63Z7S6Wjl8iAeQzIZKp+nYZgtFuvjsT7r8J5jrMusbYWzr/GOdc6xwdrXads6ZVuj7Bu0Y5N2XqOd1yjndcK+hVk3Ecs6a1snj1aoo2XGusbZ1hjLMmddFpzrJeeq4FjhLPP0wWXm4LJgX6i6V+reVc5zg3Ffp2zryP5i8tlSanspePggZn8aDsXD4XggRaexKsb3EbabybOBMFypd+qtfm84bXZG1XpvMNYa7XG3L1cbQx2AenMyHINyZTCrZ7Y66mQKBiND00G7o0tTkM9X0ulyOi2Wy1PdAKoOdBMohiGpqg5USRvPmiMz0IMxIOkaVBBQvNLqaIoGVAPoJuiNtFZ3Onun1enOmA7HIwOYU1U2gKkD3QBAkqf1RpcrVsrlTqcr9/tGq6UgiIAiAgQxuRzFspXRSHvu0fjBHH4wRxzMEwfz5OECebhIHi6RR0ucbZ21rTPWdepolTxcoY5WWesG77hGOlZQyyJiWcBty7htGbEsoJZF0rEyK5n+eyMOlzjHBm29Qh5eolyLmG0ufHQr4bgbDCTSqQLCycUGQIvjYFoIxqFknhKqo3J9UqpL3THgKlK1bQoNc2KAf/qXT3BB+eHPP6kMgNAF+16SqILqGAwNcH83MtRBawLqA3ASLefwYThdLzXA1ATNAZAMoAAwUsHsePPvP5oXmupQA3zd+I//9WcP9+L/13/5ZRIex6FJXwH1Eaj0gS9e41qAaYLaGKgANLqmDMBQAZUukAAY6qAxBu0p6KrAHcQe7J0ibK01Mlix3h3LuQyZSWHpFIYW+EZjbBjAMIGsgHOcfYVzrPKOtaJzvejaEFybJfdWyX2t6NwqOjY5++YMN2vb4B3XBNcNzrtFudYo5xrj3mDcG5RzjXKtcd4t1rPBejYYz8bsOeNeZ9zrtHudta2XPTeKrkXOscD71hnPStJ1P3f8JHAWj8dyGayP8UqO7AbTQjxHIJRYaylsqVesjGttTQbgf/nf/zRVqFc64Ac/fe9PvvMv/+HPfrF5z/efv/Obf/jVhU/mdl59d+vy6u5f/eB3739x5x9+/vFPX7nwk1cuvPbWwl/97ZufXrzz6u8uf375xj/+/A+Pdt1/8pd/7/LHxhr40+/+9Ps/fqMjgaEK/vS7r/31D373X7/z5lsf3PxPf/6bV9/efP3da+9+fv/vfvbJq39Y+7ufffSdf3z3y6vXf/KLt19768Lb783/068++c4Pf/vfvvubv//5p//bf/rRz9+4tLD17K0PF4uNUU8GKgA5jEonUQITykKn3ZQUGZgmUFTQaE7OUfZFyr5I2xdpx8yWXlyXKPsCaZsnrHOEdY60zVP2BdqxyLrWSPsSaVuinSu0c4W0LZH2Jda1NjPGtco4V2nHCu1YoRzLlH2ZPFrmnZusbY62XmW9q7RrOeG4l/U+9p9Eg2eJs6QYzTdDmZI/zqUgmio2uhO91OyPNSDUe1ylW2qOSi1JBmDj9vav3vzoyur9B3u+N9+7+vVTz+3H7kcHgaeHkbn1Zw93gxcXH15ceLiytT+38uSd91ee7QfuPnI/2fVcuLx1fBo/f3mZFioaAOevbrzy5vutIai29ce7gd+8ffmPH1979+OtX7x+6cv5p5dXdjbuuN/97PrHl77+0S8//Ivvv+byxjavPfzqgW3fGrr9wH1h7u5nl+/efHD8wfmbG3fsx8HCF1dvElxNbA51ALIwhhSoZqOnqs+VN4YJRhOTZivnSNsCaVsgrfOEdZ6wzOGWOdxyFT+6SjsWZ5Rxy1XSNkfZ52dG2pewo3n0aA63LuLWRfRoDjuaJ+1Lz7HalwjbEmFdxK0LuGUBs8yju/O0ZZU8vEQcXKRcS7h9Pmr9KuV64POGfMdh5xnpCTGuAOYKYJEUAhOlAlUs1jqs2Cq3hkJ9MNZBVwK1viZ2tJ4M6gPAN5SuDAYaoCuyBEBfBuU2kAzQHgOMncSztXBSYEpKdwQUE4xkMJLB9IU6a6QY8otu62A6a/eBUFIMpyr+SCmHj1JID6IkT4jxx4VtW/LBfljWgCSD2TSaWZOsr4CRDooNIDRBtQtgqsmJnWp70u6PEYJu1Lua+vwLb2ag+0MNxflzhHOVnJlrlXStUK4Vyr1EuZdY3wrtWSTdc6R7jjmeZ30LzPEc5bnCuVZp2yJlXWAdy6xjmbIu0LZFzrXKOVdmNnvO2JdmRhwsc45NxjpPW+ZY7xrtXkk67+eOn5z4In5fxOEnHX7SdlKw+gq+YCacRDMYydWaMMM1hhMFgGgWUgGodgcDWR+p5tQA3bGsmmAkG1MNjKa6AsBAAsMp6AxBOid4TrLhGKHoYCoD3XhetjcBGEuyoikmMGfaRlkDqgF6Q7PVUVJZ3n2ciiTodL4Uy/DJfMkf/n8pe8/faNP9vo9/R4AkCBzLlnQUy7KRBHEsyUmQIC8Mv8h/E8iWpXN2n0IOORzyKfvs7tl2dp9GcvrcvU8vd+99eu8ccgrJOy+Gu3tkaQMI+IK4Z0jwxWeu+V2/dv0upch6Nblp1mezyW1w/5iSXq2D6TJo9naSPjT9henNTXc4XQZ+ozdfbieT+Xg0vd2s9y0J+xto74OgP1pUeeVATYXU1LGaCmnpYy0d0jMhPXOoZw4tOKQDz9X0p1rmiQU/s5HnJvREy/zGA8J2KmQlj/ZYreSRnQp5QHjP9+/LjIX9zEsndWgnn7tw5CfQFFmiyBJI2wBppQklhckQUUaoKszkoxBCV1gsX+Q08/ouqPdGnfF8utoaXnP9ELQH08FkudoG1+uHx0Fhm2C+Cprddanm0nldUjvj6WMlcF9kegiC1e3m7v7uIXjYpyAeS7QPwXCyNexxoWxmi1ah4uxBUwWdLhms0q731sv5LrgPdnfB/UNwsw10a1So+mRO5+SOZAxtf6xZPdttL653++kcu/t9mfxhX5S53d45fpvKlg7q1A8+8TsX+8aCf6sBr+XUCzER5uPHcvpESBxxsU/5xFM581wBDsX0Ezb+ayd9bMafG7HndvLITh4Zsedm/LmTPtajT/XoMyP2zIw/N+OHVuLQShzZySMjGvbSL+3EczP2zALDejqUT3xVAb6jiDJNVgDKAUg7Q2gZQoOICoiXsbwQh3PZmkaWpJrsoExV1LzuaHWzCYaT1UMQjCfL5XK9ut70e+Pbm+1ktlusgpt1UG9OqzWzWFJbrVmve/141mGzC4JgNh0Fwd393Wp9O9t3FKzX6+VyGQTBbvcwHM4Hw5lf7ztux2+M6s2RrPkkUyOzbJUz+u1hcBfc3jwED8H1KiiWZIysMXkpDebKNaPeHBlmazZd7bZB8BBsb/btv9t9yu8uCEazmaCYKJU7CFzmziJvVGjCxjv5tx7xlQG9UjPnKhAWkyE+/kRIPlPBIw06kjNPufiv3cyJlTg044dOKuSkQnumbuZEu3qiPbJ+biUO7eSRnQo5qZAVj9SB107qyIo/t8HTn0BjSB5HCynMSKJ6ClcypAaTVRAvJ5AcmuOSaB6iKhdJlClLGF2mC5wgW5xoeH57vX6YTpa97ih4CObz1XoXTBf3i+tANzs4Uc0A2dFovT/As/vxAOD69npf1A6CTRA8PNzfBUGw2WzWt9sgCB4egt3u0TjsO0rHsy0rWExBKFSUutsMfhwnM5vfFUtyrqiUqka2IMlaU9MbltPp9ybbTbDvVf2xaHt/H9zvgqDZ7VZ4mcyVDqYssRSZjVa4M8tbI78UyVEl3clHPeJ7KflZ+WOocnEsJCJy+oUKvNChV3Xo3Ewca9FDK3nsZk7dTMQDzhrwSyd96mYiPnhWh8598NzNnFrJYz125CRf+JnXfiZsxZ9ryZANRQT0Iwu9JfEyiZczhJMhHIA0ANJAyBpC1gBcBXAVxBUQVyBchnAZwQUEF5ismi8YbM3R1E7Tn46Hm9Uy2K6Dm9vgdh30+tfVqkYSFY6zhv3r7fr3wuT7IHh4nJgUBOtgfwL0cXe8C35u5Q222+3dLggegsFwUamKTK4miOaoNwp2QfAQBHfB6uau0ehXagqTZ3NFvsppqubW6/3JaLG5uQ/uguA+uAse7oKH9f3dzW67vg+ut3f17qQmGgdTlphx5JwnlyK1kqlblVnr9MZgbjVspSALKT2sXrnEV0IywsWOpfSZmzk1EyEjHnLSYSd9aiZCWvRQjx02kVc+eGYlT/TYkRE/spInbubUAyL6VdiKn9mJI/3qqRx/bmbCLPS2kvn+HwuaIEWSkrKMVCrqAueYeqfhjbutxWy+my/vW+1ZpapRVE3gnWH/erP+O0OkHvuM7q53m/n/D+j7+8fzVaPxUhCNUlkUJWvYGTxs7vc9d5tN0O/PZM1lBYMVDElxdN237dagO9ncPqZHV9vbzcPux4P5wS4IepOVYtYPhkV4UID6eaBfAMdleM7hNzK11XOBU7xRiKUA3yjYrYqNq0kH+05KvNbip/LVsRw91hMRPRlR42E1fmqmz/VkRE9G9OSZmT630i/M1LmWiCixEyt+7iZfeekTOxEy0mELiLDw+yrwlsQrJF7JEG6GcAHSBEgTIVmEZEHMAjELxEwQMyHMgDADxjQY0xBcgzEFQkQQEVBcorNGsezV2KZpD1x/rOqdfFFlspKitqeTu/v7YLsO7rb/Ra/X9uF+/TgWZT9n8O/gvt8fE7xZrRvNgSiZHG/Kit9r97e3j3e63T0Es8WN1+rZflvSHM2qa4avqG6rOdpuHtP+P32G6/tgcRv0xjeq3SvUjAMDeGeBH1zkokHEOtnkoACMKsCkCl2L2LiSGVdTa5UI3Nxaw/vFKwf7rkt/08C+cKHXNvBST0bUWNhMndeRz+WrYyUW1pMRM3Vups71RESJnUhXIe0irF+eGtFn+tVTKfpcjh3mE9/kYl//Y0GjhA5jKogIAMSDMAejAkZIBKVSDJ8vKrmCQlJ8Lq8YZn8x/5nk4+2NjyeJd0Gw+yXQDw/3QfCwWe867b4kWyynSpKrG81eu7dZbe7vHptpbtZ3vdG8PZjodsP2O5bdUnWv25k+tpnugl0QrLZBf3JteR1WsnNlCWM4EC8fsB/D/OWpGD3XUp9Z4Jd1/NsW9UzvobsAACAASURBVEM3+66Xe7/k04FDBg45ZxMt6vtO9u2cjQcOdWditwo4rcXq5HdK8qUYP1fTr7X0az3zRs+8UVKvhNiZGDtTU69M8As7/sKKvbATx27yxMxEzEyEhd5z8EcSr5J4NUN4GcIDSAsgLYTkEJKDMBXCVAjfS4Fw5dGMUApEKiAlg6QMkFKGlDKkmCbENFSBUA7BBAQTKEbjxW6jeTuePJb7fp7E+hAEQfDw8HePtv5egn53d/cQBJtd0OmNZbUuSK6itjWj1+0Mb262m+3DZvewC4Kb7X1vuuiMZ3az53dGXmNoed1+73qzCXabYDbeOfWZYvRKNYdgJBCrZZAKiHEoJR1Y4Bda6jMxel77cFJ9f8x+PBGuzuT4Cy312kO/7uc/DEsXLep7H/9mUPi4VqAHmwg8OmjkAoeasnEH+UpJvdLSr+XECw/7elC8GJYuGuR3Bvi5AbyxoC+91Gd2/KWdCLmpsAWcWUCERz7KROwfCxogZJBUQEqBaBWkFYCSM4SYwgWUEFFCRHERxgQUF+msUa54vNDyvGmnc7NY3N39bIT/Xgfp74He7nb7RXlze9fqzEyro+pdTe/2usOb1Xa9uV9v73dBcLN76E0X7dHUbvbsZs/yuobddp2+5w0tvStwDpWTMZKHcRYhOJjgIJyFCAFjlIMF98O48m0n+7mLnunpkBR/Jlw95S+fcBdPKu/+tvLuN2L00ALO69ibbvabSfntoBKb8umVgixluFO4NKCvNOBLG/3Wwb4b1ZI7i9oYxKAS88gf6vTbXvGqBf/WSb4yoofG1aF49Zz98Cl9+dtC4rt/CDSPkDyMczDOQQQHERxIcCDBASQHkFyG5jM0n6L5FMMnGT7J8AmGT9AcRusoqSGECuMKjCkQqiCYjOIqRavFsqOorWZrMZ1v1j8NLP977bn7x8fWr8ez+SvV6EhqTzdHne7oerW92dzf7ofQ3Ae9+XVrNLVbfdVrKWZLMVuS3CiUVJLgMKSKkiqICAAiYKSKMwaMyxlUBDDxYKtFd0bszozfGfFb+XLO/jAofN2mv9BSJ3o6bKRP5dhR+e2v89/+NXfxzIFetvMfO4WLTv7CI78XE6/LH8Jc7IWFfHPvMEGj+OBlx2zSQr6xsW+XEhQMhcClH2Twpvpunv+uTX3pQC84+KNMRP+xoKGsCDBCiuYSJBun2ATNJRk+lRMgXAZQEUAlCFcQXIVQBUIlGJVxUiJImcmKpbIuK67fGIwmi+Vq80ug7388MDua3pjOoMY7nNiynGmnM7q+3t5s7te7/UjZoL9Ytcaz5nBmNrq627X8gaK1mJyEIlUCZ3FKy0BcCqjBmIRRGozLACqCmHQwLF928+872bfD8uVSTN8o4JxPDkoXvfz7QemizfygA2/U1CsD/FxJvSq/O8x+81f53/11+f0z7uqYj7824G/6NeTOqy3MyrYhTcyynk1JTLxvFG560nVHCK479/NmMPGDqb9tW12xyDPZIoJCUAlFq2lCSWJSGhNgWsEpDiVqaYTPYAKIyzCpwKQGkyr46O2pIK5BuA4ROoQbIK6DmA6gOkCKvyfhJ8GMBFJCmmDTBAvSPFnSC4JXVVteaz6c3m0efnYPtsH99vEIbXB3/zAcT+p+p+53Gn7fczr9/ny53G33eaKHYDxZq3pLUuqK3jGdkdtYOPW5rA/LrE/ldJSSMwgPYiJMSCAmZhA2g3IwyeNZ5YCPRvYblwV/2aB+1y98GFejMzY+rkbH1Wgv/75BftfNvZux8WH50sO+HhS/c5GXUvxUSZ67+A+jWmptl4OeOtNLS6vaEiiRiEpMrKfnFy1+4ldmTWXe1rZdIxh7waQVDPxpvdkxTJzgslmZKLpI1oIoBaIUlKhBaBkiZIiUIVKBSAUiVYhQIEIFcRUiNJjUYdJESBOhLISyENJGSOuXQEOMCFICQHIZgs2QLEQLSFbE8nKZtWS9Xe9Mh7PN4nZ7e/ezc7dvPuoPR7ZVty3ftduO3er359fXd3vQ213QaI7LVaNYVmu8K2sdy5s69blqjipcncxqMC7AhIyQyo+SIEIAcRbAagfVd8+Ey2M5HpFip8LlsRQNW8DrBvH1IP+2l/2+RX7TIr+ZVS/vDXijZMbljy7ySoweshdHDvL5XADubHptFa41ZmmWJjLjFDIidmEWUxOruGyyY6fQd/hJQ1k15Nu2Ggz8YNa56fW7plku6ZLo8/q4KvdyFYcqGAzDkWQVoSWYEkFCAHAewHgQFyBCgkkZImSIkPfbI/TzGlcBQvovtYdOCAApgpQIUiJAChmCS2FsEq2BaBWnxXxFYyVPd1rN3nS+Wm+DYPvYnhv0+hPdqOu671gd1+4NhvPb9cPdfbC7CxbLO91s0FmOZGq5olLjHdXsW95Es0ZVoU7mVAjnEFyAUA5EahDKYiRPMjKdl5m8cqAlz83MKwt4rSbOah8Oyz88qb1/Ll6dmJlXRvqVljzX0y8b+Nfj0odR8X2L+lZNnkixIwt8PeeiQascdNk7t7JQqLVbGwqkkU3qTLwtkasmf9MRZn552lSve+aqqcwc7rauPfTdkefp5bIsNXxvXO/dO+2tao95tSeKLs/bRF7DsgpCSSDBAxgP4AJISBApw6QCEXsnRAYwGcBkAJUBVP4l0GmczxACSIkQLcOMDNESQAoZggfQCohVYbyMkFUiWynWZEkzLa8xmV+vd/fr7UNvMLGspmU1fXfQ8If9wWyzDR4egru7YL7YmVYzVxRzBTFbkCusJWltwxmq5pCVmtmSidEShLIQysIYh5Eik9dYoWE6o0bn+sCIh83kqZWK2KkzM3lqJMJ6/ESPn8iXh+pVSI2G5MtDNRoyE6dWKmImTpv45y3ii0H+hxspcW+RDza5s3N3Tn7jlHpV0KSvGqX0wi7sOvy2w900KvO2tupbNy155nLrhhr03anvmpWyoTU7rdlgGvQnQbt3U28t241hq97n1UZN9ku8na3oZF7GGAEmOYhgEUpASAEmBZgQYEJEKAmlZIxWAEL+h4XLAC6DhAwSCkQqMKXCtIbQOkrJCCnuPdwMXACxMk5VqBxnWK1OfzGarFvtme30XXfYqM/q9Wm7079d7/a9GderXaM1EGRbkKwKZ7CiLapNxegoZpdXGiXWyZb0bFaqVE1FaVr2oF6f9ge316vg/iE40GLHajSkx07s1JkPvarDr13ghZWMGImwlYxYqcgeunTxXLk80qLHeirsIa+HxbdrObXR0bUKrw3q3i3MZNLLRnXyoschN35l3ait6uWbRnXe1pZdY9WUF75wW1e2Lb1vGmalbBntTmvWmwS9SdAbbvuj7WR0PRkum4ObRu/abc11d8hr7SJrUwUVY0SY5CGCA3EOxDgQ52FSRCkZY9RfAg1TKkgqAC6nMTGNihlMBHAJJGSUlBBCfPRw8QpMVFCyhJHlQllS9LrnD2y3Z9k93x816lPXHfn11vL6drsLNtuH2/XDcLx0vK7ldhS9IesNWW/JelvSO7zSrApesWbxgue4o8n0frv7uZp1/xAcOMkTOxGyYkd24thNhb1U2EkeW7GjeibipcNu8sRJHNvxkBU72veaqrFjKxVpk19fc1f3BvJgovc2Gbh0rxSz0G8t/IeZhGz94spilia9rZdWXXXZlm8b/E2Dv/X4mV72uYqWpxtut9+edIfb7nDbH96MJ9vl5Ho+Xg7nm9FiO1ps+9PbRm9ueD1O8UucWawZubJKFWSc4RGShfAqhFchvAbi0u9JBnF5H+DApLbfRQFMyaByBnkUiEsgLoK4ABEiQoooJWGUgFFCtqBxYkPVe6reNcyBX5/X6wvLHjWa7evV7Xb3sNne7+6D65tdpzett4aW1zPstmq2FbMtG21ebVR4J18xuJquKfVOa3q7+jkeWt8EB3uOZuzIiB4a0UMrduQkjt1U2M9ErNiRdvnMjB25qbCXDu//0oNeiR+fFb/729q7J0b6VYv6blC6nLKJBvNeA7+yibdLDd/VSwudnGnErlFeduR5U7xt8LuOvG3KM73kcxWnWuy3J6PevDvctvvr/vBmPN0tp6v5eNkZXQ9m68n13ezmYbTYtQZLyx8qZttrzUxvKOntMu8wRRWjeRivgVj1l0ADmALiCkRoEKHBhA7hGoirAKaCuARgIoDyAMZDuAATAoxzMM6Wa7YgtxStK6sdwxw0mstmc2nb425vuN7s7h6C3d1jI91wsmr3pk59YHk93e5qVkcxO7xSL7EWXVQookKRlVJRss3OYra72wab22A+3Ry4yWMrdmhcPTOjz91EyE+deKkTNxGy40duIuTEj8zoczt26KVO3OSxefWsDr22U2d6PKzFTqTLo9rbT0vff1J990ROnNnw5538+6WU2dlU4OeCeiGoF26b1aVXvDbpXaMcNPkhh+o5rMkVZsP5fLQYTO76411/dNsf3U5Hi/nkeji7mSw3/cn1ZLm93gROoy9qXm+8ml7fz1fBZHnfHd02u0vLH1V5GyEqAMZijIwxCoCyGZTDaAWjNRAT9/4JjGswrkGYBqJKBlbSkAQSP2ufhoVwCcKlcq1R5Vu81JG1gW4OTXtsO2PbnQwGk9l8td48PA442AST+aY/unbrI9sf6HZfMTqy0RG1dk2sF6pWPsfSZAlDc+WiaJstQ6+Lgqlr/oEVOzSvnhlXz6zYoZc89lMnbvLYjh26yWM/HfZSJ078yE0eNzKn9XTYjh856XMjcarHw2YyYiQjauxEiYf11Hnt4xF7EeJjZ0r6tY192859HNWScxEcG/TCLezq5aAvBE2uXc7waNoqksP2aNQdd4fr3nDTH90OJ5vFdLVarMeL9exmN5rfTle7+c29Xe/JRn0wvR0v7qbL+8nifjTbDae7dn+lGO1sUQZQliro+apLFQyMVnFGQ0glBbEQLsOEghA6ShkoZaKkiRAGjBu/CJpt1Pi2KHc1Y2Q5E8ebud7U9abD0fR6td6n/7a7YLZY9waLVnfq1Ie2N9Cdvmp1ZaMrqM0y52bLOk2Vy0WhVlU0xfO9niq7OabGUJUDM3po/mgx/PSpnz51Uyd2POQmT7x0eP/sJI/rmYifPrXiISd1bsZPzUTYTZ97wJmbibjgWRN9ZWUieuJYvApxH59zH0NSNKKnP7OhLy3i627lYiWnHxxsoxOd7Eedygyk4qgznPTGndG2O9p2RpveZDeZrWfL7Wh2M7veThabyWIznN5YXtd0u9PFbrq4my7uJov7/ciZ4WRn2L18SaXyoqg13ebM9EaC2q4Kfr5s47QMojyI8iAqQqgEYwqCqwiuo4T+GNEQEkBIICGDP/rmhWqjwrUFpaeaY8udOP7M8SeOP+52J7PZerMJNptgMt00W2PL6RtW13JHhj1QzYFi9CWtx4qtUs3Ple1yRXb93mB4PZmt54u7bm+h6g1Bcg7sRMhOhOzEsZN83Ay9VNhNnVjxkJM8thMhM3poxY+8VNhNnhjR51Yiol+daNGQGQ+biRM9FtITITtz6oDnNnBmpM7UxKkUPeUvTtgPJ7X3x6XLYyH90gA/c9AvPfx3OvClSqYmenU2mM6Hs97krjvedUabzngznKzGs9vBZDVZrKfLzWh22+xOTLfjt8bz1cNiFexX9Pw6mF8HncENL/kYWSuxpteazVbB9DroDLZ++9ry54o5LFQ8pmDhtA5jEohIICojuIaRxi+BxmmdztulqseKbUntKHpP0duy3jbNuuO0fb/neV3DbImSU2XNUkUT5EaNd8usW6o5haqTLZlM0cyVbMNsLlf3v+9vbHfB7i442PdBm4kTI36sx0JG/NhKhO3UqRk/sZKPKI348f5UgBYNWbFT7eJYvTg0rkJ69Jly8US5/ESPPxU//lq+/ESLHhrxkJGI6PFT9SqiXJ5K0ady9Bn/7m/5d38rXoS4989L0W8sOtn2m91G2+ve+L1bf7htTu7787vRdTBdbGfL3fLmYTRde/Wh7fY6/eVseX99E8wWwWweLK+D2SKoN+flqgnBpVxFcJuD5Tq42QXzm2B+E8xXwXQZdIc7r7kUlX6+ZGOkiuAySqgEpWdILkNyP+KWAUL+qWyGUhpdMApVt8q7NdFjJZsVbVF0alW9VFTKJbVWs1jOKVWsXF7NFy2SlhFcRAkJIRQElwnGLFQaptdb3P7Yu3MbXK+D5W2wvgsOnFTESUXs1KkRP1GvjtSrQy16ZMSP7dTpvrnUTJzYyVMPOHczZ2b8pJ555SbPneSpnzn3gVM3feJmjhtwxMkcO5ljO31qp8NO+oULvPLBL+rQl2b62MycqFdP9dhzO/NKj58Vo18LwHu+zEo1gVXbkjVQ6zOnd9uZbAaL+/lyN11sl6uH4eTGcrpufTCcrMfT7eI6mC0eZovg+iaYzB4cb1wqGyhWzVdEtzVYroP1fXCzCzb3wS4Itg/BYhX0RneGPS3XfJzSYEyEUBHG5F8CTRecbNkv1fyq0BSUhqi1ZKMhG01Db/GcVSzKlYomK03T6mt6TxAb+aJJUBKCizil4JSGUVqu5PHyULVa7cGyO1z5rYlTHylGi5N8SW0euMDLOvxZE/28gbxxMi+MxKkWO9FiJ1bqzM6cW+kzI3FqpiIu8NLJvDAS4Rb4xk+/8tNnDeBlA4z4mbAPhFrIaRs9ayGndTDiZU7d1LmbPvfSr/3MZ3biiZ859BJP66nnHfRNHXjBJr+VwHc0RuZIBitoVMWi+XpB6XBmT/JGjfbEb4y6/WWjNVG0Zr05WSyD0WQ7XwTT+cNiGVyvguH4TjN6+YKGE5ygGp3h5GYX3N4Fi9v72epuPN/1Rje6PZC0VoX16JyK4CKEcCDCQQifoWoZqvaI+9GAKCChFGqNItss8/Wq2OQVX9SaillXrYaudQTBq1VtnvN0vW/bY8McS3I3l7cJUsVJjck7TN4lGStfaorKlFU8QW9URKfIGkXWwrJ8BqtgWfGggb7pUV+Ncr8b57/vkl/50GsrFdETYSMRNpMRI3GqxY71eNhOn1mpiBo9duJn+uWJdnFoXB1pl0/kD7+WPvxn9fLX7A9/xb/7T9KHT9TLJ9pVSLsMKR9P5A8hI/obJ/XUuvqNcfG3ZuxY/vCUefe6HP2KRgkGowBKACg+SYkpSgIYAc5JvGjXOEM3W7rZ5kWn2Z7droPJ7G6+CGbzYLEMFtdBp3fLi3WSEhG0arj1wWx5swvmN9vOcOE0+pJWL9U0hKghRA3BOQTnUELESAmnFIJWfwk0kTOJnEnmVCqvZUtyoaqVObUq6OWSViwohbxSLum1msuyXrni5gsmiksAxIKISDImQZsQqqCkUay0CzWNzPMpJJdC8gjNZrBSBi1ny/qBevWcf/8b8eOn4odPaz/8jR476tO/nRS+WwsXy+q7Pv1bJxMxEsdWKmylwno8ZCZPzUTYSZ81kM+ayGce8MJOn7mZFw3kMx986WTOreSpmTy1UxEXeOGDL+1kqA5GGmDETZ2Y6Vce/LmAXlWB9wxVpMgCQClpUkrhSgrf+wkCggsIIWCkRGW1YtUV5K7hTN3Gdbu/64+D+SpY3gZec5UtmjDOE4xitVd6YyE745rWzfM+WTKRnALSIkDy/6AgVERwGSUVhJAhjEdwkWCUbNGscF5N8EuslStpNdE1vaHh9lnJ5WS/wtuFip4tqbmyVqyaJdYps06+bFI5BSEECGNhnEdJESVEGBcgQoYI6aefMCHDpAyTyoGdPlWjh0bi2E6HlavnWuzQSByLH5+4QMQFIlYqbCSOXeCsR305KXw3KXynXoWkj8+ki+da7NiInxjxEysV8cFX4odn6tXR/rkBf+ZDr9zMuZWKGLHnXibcACJu6kRPvrCB1zxyxUEXNFWgyQJAqwCtAJQO0jpGKTitwjgPYzyEcRDGoaRIZtVswcyXbU5si0rPcud+60bWB1ROg3GezKp01aYqFlEy0LwKMVKG5FM4m8RqvwQaxiQE31MWIZRHSSlbMMqsz8tNSetKWlvS215rNlkGs1XQHd3KRlvW27LRVs2u7gx0Z6jZQ9Xss2KzVHOzRYPMqmRWJbMawag4rdBFh8yZKLUPQQUQE2FSRij1wEqdyJdPjcSxB545mVMnc2olT9i3v5Yvn6nR58rVc/nymZE4rsMv2/ibFvZ6lPuuhX3upM/2m6d08VyNhqxUxAVe2KmIEQ+rVyHl6ki9CumxYyMRlj9+YsYPneSxFT9UYhEj9YKDLwXkiiRyJJ5Lk3KalDOEmiE1hJBRUsYpBSNlhJBgTIAefWEeRHmUkDBSzhas/eQRlJQhTMBpNUMIGVzI4EIa539ff7cg8LMQQkYJGcZFEOVBhMMouVCxOalV4VxWbLBSnZMbhjtoD27bgxu3MVHNruEO3Oas1b/pjbad4abRWTn1uWaNJK3HCs1SzStW3HzZyZXsbMGq8O18xcezBoiLaZjLoDxEyCitHtjpsHz5TIsd7RevB5410ddOJrKXmTzZs1avnksXT9m3v65Dr6zkqR47NhNhN3PeRD4bZr+9rn2cFL4fMN+0sc998KWbOffAlw34dQv9XI8+06PPtMun2uUTOXqqJ1/UwA818ANFFiginyHlNCmlcDmNKxAmQJiAEhJKynshhITgIowJ+1+BCAfjIpnVCUb76SVISf+gfhE0LiGEjOAShAogymGklCuZVb7Big1ebvFKQ1Caut33W3OvNTPcgay3dbvvNmftwW1/vOsMN37r2vKmqjmUtB4ntStcvVT1ChW3UHbzZafMt/MVn8gaIC6lET6D8hAuIaRy4IHnZvLYSZ9aqbD48Yly9dzJROxU2MmcusCZkz41EsdG4thKnujxkPjxiZEIK5dH8sVzPXZsJSMu8KKFfT7MfnuvJAMtHRjAg5a+5S4HzDcu8EKNhnrEZ14mbESfGVfP9OS5kXpZTr8tJL6nqQJF5gFKyVByhtQAStvDzUAcAAsgIsKY/JMgVMJIFcbkxy8+rkCoCCIihD4GHeDfT0b/QvoUQnkEF1FSQnARwniEEMismi9b2aKeKxn5slGs2ZzcUK2+ZvcVo1vhnZroi2pLtfqGM9Ksoah2WbFRqrnFqpMvO9mCSeUMKqtTWYPOGXTRJnMmRmswIYOYCGAiiIkQLh1osSM1erjvVZQvn0oXT414SL16rkYPjUTISBzrsSMzeeJkIk76VI8ftbHPPfCllYqYibB6dcS/+5R9+wn//gnzxf9b+e5vtGiojX0+L7/birE990Xpuy7+2k2dOMljK/1qD7qY/AFDGQylk7iYxMUULqcJFSYkhJRBRNgT/H3QMCYjuAxjEoTu9UgZwZU0KqRRMY2JGVzaZ5xBQgHJXywIgD+BJkQI42FcIGiZKegYJSAED2FVCKsiJEswApEVCEZAKQ6jOIIRqLzMFFQ6r+zHAqCkgJEi9vh/BAgTYFxEfywYwqQMkzJESNA+K4uJB2r0ULp4aiZPXODMiIfM5LGTiWixIz0eMhPHRjykRg+12JGZPNbjIeniqZEIq9GQFg3t6zJmImwlT13ghQe+tJKnyuUR/+4J9/ZT8cNTNRoyE+Eu/toHTp3ksZM81pMvtMQ5C31UyESWKTN0EWS0DKWkCSWFK3tbjODqXuhehLYXhEgItm8okAFYBBEJwRSM1H6M6xSIUGFChUkNJjXkx/f/vmCMQwgBJQUY5yGMRQiBzmvFqlPhvHzZonIKTosoyaMkh1I8TgsQVoXwGkJwGC0QjEwwEkoKEMYiuICS0n5HeYyGcAkjVYiQfk/y4wMuHXSIz+1U2EqF91bCyZz64LkWO3IyERc4s9OnRuLYTB7b6VMrFVajh4/LOXlqp8/2u5+RCDvpcydzbqfPrGTEiIe16LFydSRfHsoXz8X3vxE//Ea9eGJGn0tXYTl6KuGxJktqii1LRkFo01UfKzgQYyKEBOEihEog8qif8kEoocGYglM6QRsIrgCQAMAijCkYqSOUtocLESqIKz+WE6VfAo0QAkoICM6DKAuiNYwS82WLFZt7dw2jBITkUZLHaYHKK7mSkS1quZJeqFgVzqsJjZpQL9W8fNkmsxqTN7IFm8mbBK3jlErQOpUzEUqBSQUi9hUGCcIlmPjRvdNiR3b61APPzeSJnQ770AszeWKnT51MxE6HjXhov95dIGImT5roG3fvOwMvPPClkz6zUxEnc773ne30mZkI67FjPX7ipM/q0GszfuimTxrgWQs+d6E3VuZVNfO+kn5XKfGKbPLWtCz3iJIPMcbeEwAQgcqaCKGkABbBZYI2MFIjGQPB5QzEpUEOwWWc0hFchlARQiUAFfcZ0Z+EkCpKaRAugZi4z2AgpLrvYkEpDaMEnBYxWkAIDsZZnBZzJaPC+QQj47S0NyNl1ufltqh2RaUrKB1J66rm0HAmljfT7YmsDXipw8s9TuzW+E6Va1W5do3vcmKflwY1sVtkG1TBQigFwEQQF2FSRmntQIseih8/3RsH5eqZGj20kifK5TMzebL3Q9TooR4/2q9oPX5kJSPqVUi5PNRix0YirMWO9w/ix2d6/MQDX7bQN030jQ++tFMRIxHWo8/M+KGdCDnJkJY41+Jn5fS7SuYdilA0VYCzegoXr0A2CnJpiM3ALIzJVNaCMTkFsDAmo6QKwDwA8wStE4xB0AZOaSihwJgMYRKEiiAmgpj0o0QQk/bcMVrfc8doHaP1fd4ZIdUUWMzAJQCpgGgVwmoIweG0ROVUnJZwWiSzSr5ksWJLMYaGPTGcqWaNVHOgGHsNZX0gqn1O6ghKn5d7rNit8Z0a32XFHi8NBHnIKYMK386WXIzR9gYaIiSEVA6MxLFy9cxMHjuZUz1+ZCQebfQvgz5VoyHl6mgfqpjJUzN56qTP1KuQcnkkXx4qV0daNKTFjrVoSLk6MuOHZvzIih9ZsUMlFlHjZ1XgPQdfkEQuS5egrJ4mpCQmAaSGUSpGqQBSw2l5HzSX2XqVb2aLdxAWPgAAGW5JREFUFp03AITFaYVgFBBlAbiG0wpTMOicjpAiQggwLkAYD2E8hPMwzsP44zs4oxRrXk1oFWvefjArnZf3WxxKsjgtUDmZKWhMQSdoeT+zNV+2a3xL0gaqOdGtqW5PZL3Pia0KVy+zezXKtUaxUi+U/XzJzxXdXNHLl/xCuVGsNMt8K1+tU3kLoVRw/60iJJhUDpxMxIiHXCBSh17YqbCTidThl1Yq/EumwwNe7KdK7INsO31mp8884IWTOTcTYTUaUqMhPX5iJMJa9Fi5PHTTJ14m7GdOvXTYSL000y9Z6EJArjCUJokcQCspQkrjCkBpCCEBKI/TSr7sFKueIHf91q3XXAlKt8I1FGOomqMKWwcQNgWUMUomsxqIcjijoJSEECKMCwghIoQIE/uNjsdppco36+31eB4MJoHXutHtqai2yqxNZkUYf3QwUJJHSZ7MKmRWobIanTdyRbtY8Uq1epltsGKrzHrZokllVZJRyaxGZXUyq+OUhpEqSqgooew3bYzUccogssbetwMwMYMKj6aDUg/M5Il69dxKnbiZyE9M9Xjol0C7mXM9fqJFQ0b8xEye6rFjLbqPxcNu5ryDfzktfL8ovxtlv/XAl8rVkZM69jLhOhCpA6dm+pWefFHJvKtm3mMoTeC5NCkncTFDanjRzZfdfNnVrIHTmHmtRXe4mV0Hzd5NlfeYgtoZbNzmvMw5EFbFaYFXmorRq3AuwYgYxaMEi5IcTvMYxSMEC6EVMitmi6qotvvj3fY+2D0Em/vgZhuMFw+d4a3bnGp2T9TaNcHLV0wqr5BZlcwqJKMRjErQGsFoJGNQWZMpmFRWwykZJaUfwygZxiSM3IPWfpSOETpGGj/uhCKACQAmgLgIEzJCKQdm8li5er73lPcunQtE9Pgvmg4XeGH8BDoR1qKhfbQtXx7ubXQH/6JPf90lf1uHX9vps72N3rt3WuJMiUUKie+Lie8pMs/QRZBWU4QEMUae76jW1Kmvmt2b/vhuOHuYr4LbXdAerFmpXqiYzd6NYvTInAQgpWxRM9yR31oa7ihX0rMFlSmo+bJRqlnFqpUtqAQjklkJo3gqJ7Oib7rjRmfVG+3G82BzH+yvxdrcB4uboN2/1axhTajjtEwwj6BxSiVojcwaTN4isypOKxglY5SMUwpOKSip7D05jFQxUsNIDSN1jHgUntUxRkdpFSGVH/1oCcTFg30Y4mQiPnRupU7s9GkdemElT34JtA++tJKnRiK8dzasVMRKnjrpM31vlC8PpY/PpI/P1GjITkXq0Csj9tyMH+0LZlriXE++qIEfeeSSwHO5bBkrWhCjgbROlLwK3+KVvmJ2LH/kNqftwc1ofu82p5zsc7Lfn2xUq0vlRRgvU3mhzFlVwSmzpukODKdveUOvOW12l43OwvKHitGu8naupJA5nszxVE6g82KhotUER7U6dn3U6C5b/Wu3MZO0drFqUzkFpyUyq9A5g8rqBKOTjMHk7XzJY/IGmdX2rHFKxWkVpzSUVPYBKoJrKKGhuI7gGoJrCKZhjI4xGkprKKXuYxYQFwFMPLDT4b/j3qXCPnS+d5z/QdPhZM6N+IkeO7ZSETdz/pONfsyLQq9c4MXepBjxsJU89TJhL3PqZ8JeOmwDrz34C51JOwWYZxXL9I3mrewtq+ooz3eKVT9XdrMlpcSaZc7ilbpqdSq8TRfEYk2vCg6R5TJIHiErxZoh6U3LH9U7i+kymC6DxU3w03Ucy3Uwmt21+yuvNTXdgay3yqxJZnmUrOI0i9E1uiAWqlqhqmeLKpkVCUYkGIlkFDqnMXmTzhkErRO0TmWtXNHNl2w6b+CUghDSPrGFkSpGKvu1jFMGThk4ZeKkiZEGRhh7lw7Cfy9gwSUQlw7s5Bs79bmVfKNFX0ofwsK7E/ljWIue8e8O5YsTPXZmpV5aqRdW8oWZPLeS58KH3wgffyNdPlFjz7X4oRY/NJMhBzgVP34iXXyqRp8ZySMtfihdfip+/ES6fGKkz/TUmZY4tYGX41o6aJZv205f4xTFbzan/UUwXAb9SdDqB53Wplm/adaHPKszNJfLCoW8QVEyhisUZTA5B8VVABEIxhC0XrO/HS6C8XVwvXo8873X7TqYTIPFMhiNH2x3IkhNXqjXWDdf0ApFnePrpWq9xrdzJRejVDpnklkDoxQ6Z2KkQmZ1gtERXMJIJVuw82WXyVtUzsIpDcYkEBFQQiEZg2QMjFRx6tGI718iuIzgMkooICFmMB7ABYRWEFoBcCGD8SAhHqhXL8z4Z07qcy/zpZP+3Ep+ZsRfGrEXDfhLD/jcTr0y4udGPGLEz6zkuZV60URf1uFzF4zYmRMzdWwmQ3b6xAVPnUzYgyIeGLHSJ3r80Egc2ekTF4wIl0d6KmKkztVYWAO+6pdiPZXta5wse3591BwFrVHQ6AZe677VuGn414ZWl0RL4B1R8Cplh2HUQsGTpGGu4CGYkoY5jNZKnM+rXdHoSGav3b0djR/Gk4fh6K7b3zjuRDf6nj9jOa9UNqs1R1E7hjkwzGGjdT2bB/1R4DZua3y7VK0rxsSw56zQKVR8Jm9ROROnVYxSs0WnyrVK1TqVNUjm0XNHcBkjVYLWcUrbV2NxSqOyJpO36bxNZc29H4JlNYiUQFyASQkmJRAXIFLCstqBcfXcjB7a8ZCfPm2CZy3ofF8JrAMnTvLQij2x4k+99FETOmnB4SZ04iW+9BJfevEvnNjndvSNE31jR9/Y0TfW5Wf11FeN1Ff21Rvz8rWf+LKe+sqNfVFH3wzzv5sWf+iSv7XAL43Mm1LqHXP5bbXIqoKuGiNZ64tCi+ebCuvINVs3264/7HRvWp1rRRtUa75mTIfjoMp1cEqDcCFbtCu8ly0bZEHKltVKzapxDi/6guhXalY2LxdKGi94itZW1JZu9Ex7ICnNSs1iedcw+83ORlL7TN6g83qNbwpKt1TzqKwGYRzJqBWubnnz3uih3d/xUgfCOASXEULZIyYZYw8a2zMl1cf3s+ZPnwdZMBBKBnFh3+KdwTiQELCseuClwmb0UPnwifz+E+3iiRU/chJHTuKoh79sI2dNKNyCTztopAEeG9FPhLf/UXl3pn94YVy8Mi5emZevrcvP9A8vpR9O2W+O9A8vnegb++pNI/VVH3nbAr7VPrxwoVd19E0b/6JPfz0qXc1qCaeA8Eg0RxZqRa7M+oWKk8tqDKMWST6H10y7W29Mev11u7PSjBEvtm33ejoPanwHI1WEECt8U9S7JdbJVfWa7LOckysohZJWZe1SxcgX1UrVZHm3xjlV1mZ5l+XdYkkjKI6guFxezhZNlBARXMBICSEEjJLIrEoyKp3Xa0LTb91cr4PtQzBfBYoxREkRRAQIFVFSpXMWk7f3TKmsmS04PxmNvSXZfwZ0ycKzGsaoeFZDGQXEBQDnYVI6GGa/bGOv7PSxFnumRp8oV59KF78WPvyNkXiqx5+Yyac+dNwmIm0i4kFHeuITB3jugod25qkW/42Z+tSHj3z4yEo/kS7/Wov/2kh+6gDP+syLZe3rWfmLFh7Wod8KiVeV96HS20M++spGvtNpQKOAPJlnC7VKzSmVrVJeK+W1KsOXKbbM+WXOL3ONYs3PlpxsyakJHc2e0XkzDdcgnOXkllUf607f9Aed0Wo42ShGSzVajfa83pr6zUm9NTWdXqmm50tKrijlS3K2KJFZDqdqOF1jihqEVcmsVKxaVE6m8kqxZufLRq6kl1lX1ru2P7X9qaR1ChWTYESS0VFSwSk1W7BzRYdkdJxSSUbf1x8IWiNojWR0ktEJRsdpjSlZVEGnC0a2bNNFA6UkEOcgnD/YShcb4eMt935Z/X5S+KpDvHIyIS32hHv/n9i3/5F991fSxd+YqScedOTDIR8O+fCRD4fszDMj+UkdOZ5XvlyLv7vhv/XhIyv9VE/8xko9aWHhSfHNNfvNDf/drYGvVGTGJlrU90r6S+7qZS72fSHxNotnS0xpf+kHQwo5WirTXImsYbSEUiJMCBDOQ5iAkDKR1bNFByXlDMKSOUWzR73JdjS/X6z3t8Q+KHrTcvvLm+BmE2zugs1dMBhvDKenmm1Za8paQ9YavORVWKNQVgSlDeM1nBYqnJsr6YWKuY96QLRC5RRObprexPImqtmX9Z5mDVihky3YJKNnC3au5BK0tt8tQYRHCZmgNSprEIyGUypGqTilUgUdY2SUlnBGwWgZIniI4FFaOmjX0IFATtTsTM+PFbrLYY0y4BVSdi5m0JcK/o4Hvy0nv8hdvSLfR/C3J5VMREQ/U8gvdPqrJvtx4UDXHjrWUhL+pga+qGQiVeC8lDotp0915quhmthOuvfzQXA9CK6Hwbi19DVf1UxOqLBOuWbjxXqa0JKwmMEUHJdwXMQKPl3t5LguWW5ClJHGFJCQEVqHSRFjlArveq3FbPXz9J5mb16sabrdud0F6x+Dkd74VlB9w+k2OrP+ZD1Z3s1WwWz1MF3em96QzAm5ssbLdSov0QW5Jnq5skpk+Qrv+O35/CZYbYPpdTBZBovbQDMnhbKLUTKdN/Jlh84ZOK2QjFYTWjW+Var6VFaHcQElpFzRZoV2hfPpvAYTPIixMMETjFyquZLWO2Az38voR5OOe4VMvQS0a8hAJCYqoxEf7Wy0Xko2K2mvGDeZCwX7QYS/Y6GXdv67rng10lLXHnLbwAdKXKN/WwPPK5kID78Ssc9y0SPou/9cTJ60uI/rUXvatCaOdNMyg3HrflDv2q7B8r3httFeccacKNUhUkdok2F0Jqvn+b7k3FrtB8G6JgpuAhZTCA+RSgZl8ZzGSnW3tRgv7q83wfU6mK3uO8NVVbC85ngXBNebYLy4G862utPRnU5ncL3a/HzMba92/0bUmn5r3uqv8hU9V1KdxrTRvc6V1EJFZyVPtbqa3ZP0lmp13eZUt6bZogWiPMFohYqXL7vZolUou6t1MJoGpjvPlWwI40lGU4xRbxQ49QUvt+mCjtESlVNrQsNvrWbXwcH332RS8fzvvkl/82WCQHkC5ZMxOs8o8SsSR6okVlPEhsC5JFaDgNzVRxiIS1xpIHOzcq5TpJt5sk7CFgFb6aiQivKXb0sXb4upKz4dE3DQEKrjij7Ki126oMEkzzBCuayTeSuN8KlcO1PofgW4r2PaR7IbzQ7eZYy3GeMC9hNkB8j1fpeQrxDj22g1gSp4qY4wClWy8hWzyNqWO5hfB9u7YHUb2PVRTXIEte63Z/Xu3O/M6p250xzrTq8zvNkGwTYIlpug2VsOZ7ttEDQ6y0JVH0x3mtUrsaaoNoezO93pE1l+v5xH8/vO4Nb2x7xSrwpulW/kShZGSnTeqHB1pmDgtFxm/dEs6PTvNGucL9soITIFQ7PG/XHgNZai2imULSqrYJRA51XNHI7nwcEf/tP/5Vd/+Oe/+sN/+yd/+Od/+qu//Bd//Bd/8kf/67/41Z//6o/+zZ/96b/70z/5t3/2p3/5P/3r//2P/tn/+Gd/+hf//A/+9R//wf/1L//43//RP/0///k/+T/+1f/wH/7Vn/yHP/jv/rf/9r/6N//zn/0///KP//1//9/85T/5r//iT/7Z//3/9XBmQW0dVhj2cyZusVlkBIh9EVqQhCAGp7Y7E3vsODbBxGExi8ACgdlsNttxJmnTNM5WN1vTxGkap0mbJtM0KUZIuvvVerVc3UW6ktDCaoISzOo4eMHcPpB25jycmfP2z3k4c75zfmnBEXHuIaX0uGTv8XzlYYniYIn6CalsX06uMrtwn6z0SFLBIUHREaGqQVTelFhU9Ujm4ZT8I9mKGkHBsUxZjbSyKUNyIl9VJS6r6b341rcAO47QgJlDLAxm8zPcdHxx4/YdfvX2Qw8TNTtY1EZZnD6am44v3V25w88urHOR+ejsrfjS3cXVB1Pzq8HYws0f7tzn+djssoeJLa1vBaNxpzcciv1wa23LPzGP29lgNH4zfmfh1t3F1c3p+TXKP02QYZKZszkjJoiCMNZDz3qoWYt9wkZEPPQsycy5qRmLIwxhPsTsJ9yTDBf30NNWIoRZ/JjFv/20QXiioeitHTmqdkFhQ5aiLbe0PaWgNrX4dI6qbU9RnbC4PkPeKJI37hQdE5U0JuY9LXm8M11Wnyo+LZK3Zsg0mSVteWqdSN6aJmnKU+uS82vTJM3p0pZspVZc0ZNX2iGSafLUuiSVJlHVkq6sE5U25JRUi6QnRPKa3NL6goN9uyT1CQpt1oGhjMreJKVWqGxNU7VmlXYIZZoslSYxvyat+Ok9hcfb+t74BpoYg1g94jdApAEibY5AKPz97NzazOwqavPBFsaIeMYAwknF1jb4ezw/eXOd8EYdZITwRgkqZnWFHGQkPL28dpfnJuKUb3ZxZYsNfOckY3MLG8vrvIeZhnHG5gy56anI1HJ8aTM6vWJzhmCcdnmnuIlFlluwOyMWRwi1+CGMtThCMM6a7UG7K2J3RnBrYHtVYnGErPYAgtMIRpttfrPVv514qMkdJQcGspVaYXGjsLgxTdKYrWzLUbWlFjekiusyFS3iCt2u7Crpr7oy5A0VT47kqjXZSm1mSVuGTJNb2lG0t1tY3JScV5ujak+TNBeUd+Wo2lMK6hNzT6WKG5W/HjrZ9qddiqY95VqB7JmdOUdzFTX7jpwtOaBNyDokOzycWaF7RNz8C3lb9v7z6RU9icUNydLTguKmpMKGDHljYn5NluLZPHVD3+UPTPY5AxYwYAEj7NUDbggh7UTQ4wm7XCEQpyAzDVsYEKdc9GR8efP71Ycedhoy0wbEo4ecBthtQkkzEeAi38eXNz30lMs7GZtZdZJRJxldWucXV7bMjgCIek2wB8ZpJjA/+91PbGAeQMhxwEl4YuHJ1YnYspuacXmn3dS03RWxEhMWR8jmDNtdESsRxqwc8jM3CFgdAdTM4BafwznhcE7gVp/FxrnJ2I4EsVag6E4oOlOw/5Lm4uiFt5wDr1uee9dTP/Cl5tK3XS8Zq89e737Z1DD05cgfrc0X/3XlM+f5P4w2P3e9+8rXL36EDVy9UTd0rbr33cpTl+uGrvW99s25N//T+fJXdUPXqnvfqR/+qP55Y+OLYMPgP052f9L/wlevfWC9/IaxVvfesbb3L1w1d/4eqe77ouXStyd7Pn+y5d2uF0ZbhsdaR/QN/V+I948IxM/uzqtu7X/n39CUAQsb8QiA+o0QA0IUjDAoTEMACWCsHiJNGIvagjgRdtGzTnrGhLEmjBmHKT3kNaI0ZPFbXFEvtxCaWrMSYdwWdFMzNiJCMnO3N/iZ+Q0AoWHcByIMjPso33xkas1JTo0DHhNMWYkJuysMYbTZHlxY3Ly/xcdvbZLMLGblMKsftfjgn6k5DWE0jDOYmTFbWTcZCYYWuMC80x222vwOZ3BHsrwrp3L4l4Vtqaqep9o/qer8VHXsd+VVrx7v+Liq85MTuo/3nXrjWPu1/bVvnur//HDLeyf73jvU+krFqctPaF555tz7R9tfL6u+UFo1/FTn1ad73j7UemVf7fMHGn5zsPGlg42/Pdx65cTA10e6vzih++hU/9/ah65rB69r+v/S1PNh0YFB3Ys3Ol4Cj3V+WtP798OaDw4+82rL0D+PNn98tOWvT9S9LVJ1p8sb88rOnHvh0zHz/Bgc1CMhAPWDqB9BGBhhYNALAh7UFhw1ufWQF7JwBoQaA0kTxgI4a0RoI0IbUdqEsSDugy0cagvixARq5gCEthJhhlsIT67+eJf3h34wgCSIMiDKQChrd0VJZg4x+0fHCQChAcQLINSYkbASobU7P1s63ozfM8GkCSYBxAthNGJmt48UTDAJwm7CGZqeWV2/zS+vbIXCccI1YXNwO5JLdEJ1z27pmSR5R/6BkZzHB3ZLW3dJNEJ1Z3r52US5ZpekOVnR+mhBnbCsI0mu2VnQnizvFSj6haUD6WVDSbKe3ZKzWXsvJMt700oHkqTdCeLOtO2StDuhSLerdPBRWa9Aps0s68lXtqQXPisqqi0qbd0pqslUaDPL+lIVXekKXbpCly5pzpC2pCpGdov7BdLunbltWar2vPKu9sEPPxsN3YAmbsBhE8yBaBBF/Ajiw2GfGfFj9sgYQI1DDGQO6iF6DKBAPABbQnqQNsCsAWG3kdL/A8I4EPF5qJuLK/zSKr/2I293TgIwa4QYAPEZAAqAWcwSMoL0qN5lglk94NwG504ytrD44N4Wf3eT/+k+j1p80P8MUBAzi1p9MM6AKAXCboqZWlnlN7f4zYf8zNyal5p0ucM7RHvPCZRdosf6Mx7rSyjWJMm0WZX9GY/1JCu0wrKu3TJNVmWvqKI7RXkmvbwzVd0uVJ3PKBsSKPpTSvoyyoaEpQPbEicU6UTlw6Ly4T3Kc+nqwTT1oKCkb4/yXFLZsKDiUmZ5r1Chy5E3FapaC5WabEmD/OBQYn59akln9t7zCXmNe6RnpPv6M6SaVMVIinQwr/KiSD2Yo9aliE+3nf8zQCyPo1E9EjHBHIAGYNgHwyyO+G3mkAn13zB5DQgL4gEDwppQ/7biBoQFMA7AOSPqMyI+AONAcwAyByHUj+CBYHhluzeX1/ltKAyiPhjnDAClN3lhjINQvwGkYJyDccYEkzcMDtzGLSw+uL/F33vIbzzg3dSU2R4wweSYkTCAbhCltmcMCPbQ7PS20Bv3+NjUkpeaJL2x/wKp9TH3nCw9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4" descr="data:image/png;base64,iVBORw0KGgoAAAANSUhEUgAAAHgAAACgCAIAAABIaz/HAAAgAElEQVR4nHy6Z1SU2baozT1jfPvcfXZ3720bEAQFFSRIxtTG7ja02uYcUUGCgNm2DW3OmMlRMKCiIrmKyoQiVnwr55xzpuL6fuDeZ99z7TvH82ONVX/WeNY75pw13zdIhiyXdJeK4SXS7jIFulKBrpQhK8TwUkl3mQRRLkVWyFCVMlSVDFUlRVZKEBWsjqe87hIhqkzWUy1Cl4oxZVJchXqgTtlXJ8ZUiNHVYnSNsrdRjnslw76RoF4p+2rluCp2+yNmaxG5+Qnp02MS6iOEa8VgenE9/Qg8AznARPQzYT00BIbUjSEODEl7+gS9eO4oSc7gangio0CmFytMIoVepNCL5HqhTC+QGoVSo1BqEcmsXKGTxjaTyRoSScWgqnhsg1SokYt1SrVObzCLdXapwcU3gXlrsoMTD01LzQpJzf8q09ILQtMKQtMKwuYdD00rCE7Om5yYMzkxO3R+/rQFBWELC6ctLAhdkB86Pz90QcG0hYUh8/OD03OnpOZMScuZkpYbnJY7dV7etIUF09KzQtMzQ9MzQ9MyQ9Mzp83LCpt/NHx+dpAM8UW0pLtMhqyQoyqkiHIRrITf8UwML5Wjq5TYWgWmWoKoEMBKeB3PJZgqWU+NrKdahqviI55zYE85sCd8xHMRqkyELheja4TIKiGiVoioleMatfiPQmSJBF0uQpRIUGXc7ipGR8lo9/th2Lu+/sHe3oGuXqgDS+7AUDqxVHQPBdtPgyPoMAQd08MaJcsZXDWLr2XyFSy+QiDTCqQavlQrkOqEMpNQZhJKLXyJmcm1UZlGCkVDJmtYdI2Aa5KJtAqJ/s9ET0059lWmJOVOTsyelJg9JSl3asqxaemFMxaenLn47PdJmROTsiYmZ01Mzvo+KfP7pMzvk7ImJmdNTs0JTs8NXZAfvuh42MLC4PTciclZ/0g4EpqWGZJ25F/8y3WQuLtcBC8TwstE3eViRKUYUSmEV/C7yviwcjGyWo59IcfVi1G1/O5KHryCD69gtj/ndJUKkRVCVKUMVyPvrdUMNuiGXumGXqvwDVLMC3lPg7L3rXbggwL3ToJ6w+16LkSUyTHVcmy1APWCA68e7HyHb3+DQOCQqN4OLNTVQ4f1MLqwdDiKBEMQurohOJLei+dS6Rq+2CSS2yQqi1xj40s0PLGaK9IIpDqx3CKSm/liE5uvozI0ZJqKSlXRaBoeWycWmBVSvUpmUKp1OoNFrHXIDGMCI5i/Jick4XB4ytHg5LyvEpKSPzX52JTE3InxRyfEZU6IzZwQm/mP2CPBace+yj/mZk5IyPo+Mev7xKOTknOC046FzCsInV8YnJIfnJIfnHwsOPlYcMqxqSn5IakFIWmFQUJ42TgieJmou1wIL+PDynhdpWJktRRdK0XXihBVXFg5D1YuQtbIcQ3jz6wMV8uFlUiwVQJkmRRXJUCWMtuf8rpL2Z2lIlQNt6tajGpgtlZCn0rluBoZtlqLb5CiK/nIWjH2JQnZTMW0otF9aEx/Vw8d3sdA9LO7+1goHBWBJiPRTCSaietjDRMkFLqMwVHzxFqpyiKQ6fgSDV+iFcoMEqVVJDOzBXqIqSBQFSRISaNpWWyjiG+Sie0quVGjMP2Z6ClJuV9lQlzm5MSckJT80NSCaemF4fNPhKUfD0nJn5KaOzklZ1JyzqTknCkpuVNScyen5E5KzglbeCJ80cmwBcenpucHp+VNTc+fmnZsckrulORjU5LzpiTlTU7Km5KcF5x8bGpK/tTUgiA+rEIArxR0Vwm6q3jwKi6skt1Vye6qFKBeCNENQswrPqqBi6znoRqE2DfSvnc8WDWzrUyIrCU1PRShajidpVJsLavjOaujWI1/Le95rR/6wO2s0fR/UOCaDENtMmydCFmlw78RwMpZnTWynrdERAsN19XXS8CgBz8jKJ9gxJZuageagcTQUFgGtpfV088ZHBGQqHIyXUqmS2lsOVekFcmNIrlRJDOJFWax3MIXGxgcFYkmIVKFFLqUxdbwBUaZxKKU29Uqk0ZtUaj1OoNFonXK9GMiA1i4Kjds7uGI5KNTEnO+yqS5WVOTc4OTcibGZ06KzwpJyZuWmj81OXdq6rEpybmTE3MmJ+VMTTk2NfVYcEre5MScv80+MHHu0eCUY1NTjoWk5oemFwYn5/0j9sjkpBOTE09MSjwxKfHE5MQTk5NOTkk+FZxyKogPqxB2VwkR1UJENQ9WyemqYHdVcroqR5seEz8+ITUXU1pKqa1l5JZSYnPx6Mfn1E/PCO8ecroqhl7fUfa+lGLqLKSPMlydYeS9Gv96+M092ufnI42PtPiP3M4X9M9VrPZiRutTHf4Nv6uM1VWj7G8a7GgiIFo6OzFdXdgWJLUTy4D3cDoxzNbOkaZPve8+9rR3jfYPcWlMDZOrobGUdI6cLdAIpHqR3ChWmEVyE19iZPHUEFNOoknIdAmdreQLDBKpVSmzqRUOrdqi01r/THRwUs5XCU8vDJ9XGJyU8130wQmxh6fPPx6z4ve4Hy9GL/991pJzkT+cmbn4bNTy89Erfp+97LfIxWeS195I/OXa7GW/TU7K+UfckeDkvGnphVNT8ycnnfyX68lJJ6YknwxOPhWccjqIB68WIupEqHoh8gUHXsvqqmZ21bLgdcqhz5K+Jh7mLRfTyMM1CXo/8no+sDHvRIhXrLYqCfrV4Kv7ip7XPFi1ZuAts62YB6ukfHzceCO77fHpD3eOk5uKO59efHuj8MPdvPe3s/vrrnU8Ovn50W+99fdfPLz15nnRg/uljx5VFpU2F9d2lb9APK1ov3O//uIfpaWVTa/ewuEowjBJQKSKhom8YRKPRBMzeWqeSC+UmgUSI4ungZhyCl1GZcgYHDFXqJBIjXKlVaW0qVR2rcai19kUar3WaJFqnHL9mFQPfliVPSP+4KykI6F/wpS5GWEpR8NTs6clZ0UvPrFky+31h0o2ZpbtLny1/diLrTm12/LqdhW83H381c78hq25tTmX2w6cebdq79OoxSenzD0ckpgVlpoTkpQ1NSU3ODnnX0xNyQ1JzQtNOxbEh9eIkHVidIMIVc8dFw2rZcPrcC8ftJVcbrhdWPVHds31/Nf3T7999Pu7xxeI757hG+7TP5ehKq5I0PV8eLVh5AO3q5zTVW4ifJKgX2oHPgy/fijDvuV0vJBh3vHhlay2Eutos6CrggOrt5DhFFQnZwBLJLD7+yntaGYLAmpHMWFYLgrLRKAZXYgRbB+dSJUwuVqIqRglC0YpAipTRqFLmDw1T2zgCvU0loJEE1PoUhpbyebLBBK1TGFRqu1qlV2tsus0FoPO/qeikzO/yuS4g+GpR8PTsoPnZkxNOBQ5P2/mgmPTkjMj5ueHpeaEJh2dlpwdMS8/cn7B9PS80KSjoclHIxcURM4vmJqYGZxwZHp63vS0vCnxh6em5E5NyQ1Ozg1Ozv2X5dC0Y0E8WLWgu0aMauB0VglRL6HWch7qNbLmVtUfOWd3/3Q7f9eVrM1Pfz9689ju63m7r+XuvJ+16V7mRnZHDbriugb/ng+vFaPrpJh6ec9LGa5BinkpxTRIMa/l2DcK3HtlT5Oy95UMUy9Hv1DhXsl7P8h6mjgDGOFIH4HAJhE5fUQlelDUiWG3IRkINB3by0FgRkYpPDpbQYREQwQekSqiMuRkmpRAEZNpMipTQabLRsnCEbKABIlpLIVUoZWr9EqVVaW2KpU2pdKmUps1WqvGYLa5PCKlWWNym10gffGeqPg9sckHZyTv+Srhibu+TsLuGYl7IpL3RSbvi0jeNyNp7/TEPeEJuyOS941vRibvi0zZ/y9mpO+YnrZjetr28NTt4anbp6dtn562Y0b6jiAJul6CbpBiX3G7qsdFC9CN2Pp717I2nt3149Wszad2/Xzj2K4r2duuZG8/f2jjvSMbirK3MFsrMZXXtQMfhIg6IaKG3101LlqG/Zfoxi+ie15JMS9k6BdK3Et5b5Os5z0HjxGM9FIpfIgqGIK0fUQFGi+G4bgINAOJYSBxhBEyj85WkOliAkVIpknINNkoWUiEJGS6jEKXkyDJKFlIpIppbCVHqJer9Aq1QaW2KlVWpdKmUtk1WotOb9caLTaXR6q2ilUWjRnknXy0P/PZrgNFa/fe/Crr9t36Kuv33Vm759Y4v+6/uynjwZbDD7cefrh+3531++78uu/Or/vvbjhwb8OBexsP3Nt48P76QzfWH7q+LuP62oPX1h68ti7j+vpD19cfuhEkQ9ZJEbUyVD2vs1KEbKC1lImxb/GvH147suHZ2Yw7+bvvH9//28ENFw5vvnBk6+PzObcPrXtybAe56Xl36WUN/p0EXS9G1fC7K0SoKhGqSoSsFiGrRchaMapu/AoVPfUSdK0UVaPAvpD1vJXi3rLxSP4wDoJ4NBp/hKEbpmkGyCrcsATXx0bhGD0DpFEqm8oUk+lCEk0CseQUumKEJCZBCjJNSabJiVQZgSKm0OVsvlYksyiUBqXaqFLbVSqbUuVQqZ0anU1ndGqMJqtrzOzwmh1edwCw+FYmBxDIjiGa+asMQsavQmJZR2jGIap+hGakch0cqV+gBCI10NqA1g50dqB3AIMTGF3ANAZMbmD0AoMHGDxA7wZ695e10QuC+J0V/M4KUXctr7NChGyAPpeKsW8HGx8/P5dRdHxP0cmD5/aueXYhN2PN/JsF+++dOvziYtane2eYbZXI8iuqvkYp5qUEXStAVAqR41T9S7QYVS9G1ctxL8SoagmyWo6pk+IaJdg3rH4EbwhDoXAoFM4gpB6maUZouiGqZoggwQ8JyHQ+lSWkMEQEKo8IiSGWgsZSk2lyEiQn0xTjCxIkoTIUTJ6GJzZKpBq5Qq9S2zVap0bjUmtcap1No7fLNVqpSq3UWfhSNZtv5YtdTE6AQLITWLavMky3fBUKx05kWohMC8Rz8hVAYQQaK9DagEwP5AagMAKlCagsXza1dqB1AY0TaJxA7QBqx5e11gWCxJ1l4s4yObJWAq+SoRtoH58KkS+H3jx8eaOgqejcxYPri89nPfs958GpQ3dPHDqxa81Aw31OR626/31f3S1Fz0sJuk6EqhQgysSYCgm2UoKtkuKqpdhaGa5Wiq2TYuuk2GoRslyMKJehq8TYlyJMA6OvizuEoEJsMoWJp8jwFNkQVTkMqYhUKYEiUerNYqWWyZMTIe4oRUCmSagMFYWuJFIUJKqSTFNSaEoKXU6hy6lMGcRS8LhysVirVDp0Wo9O59NoPSqtTamxuvx+vdVqdY2pDEYqXcbh68hkPYGgGSGLvsooRfx1SGwCmUOhCdg8hURhUuucWuOY1jBmtHiNVp/J6rfYA1YHsLmAfQw4xsCYF7g8AZcn4HT7nW7/+HrMC4LU6DolskaDbVCg6uTol9SmJwJEw3Djo8oLmUPvi5+ePdxRcftCxqabx/Zcytz2a/rsvrq7MsxbOe4Nrua6CFUjQtVIMFUSTDUfUSJAlgqRZSJUuQhVKUJVipBVQmSVBFMlRJSJusukqEoRpkGIrqf3dnIGu+l0LgSxB6jyfrKknyjFk2UEipRMkzu8wGAbk6hMTJ6MTJcQqSICRUagSAkUOZGqIEOKcdEkmowIiQgUIZ0u5HLlUolFrXZptB61xqPUWJUaq0Kr5UskMrVGrFBSaFIqXUahGBgMK5Wp/CqUPwFiiFhchUhqUOkcBrPXbAtY7MBiBwaz12DxGi0+k81vtgcsDmB1AKvzz0UbsC9UiCo1qlYGq5AiaqnviiSoV9CnYmpLJQ/xioduIrbUoF8+O7vnl47qopO71ry/XcDprOF2VaIqLgsQFSJUlQRTIcFWcuFPeN1P+YjnAmSxAFkqQJbyEaX87lIxulyAKBZ2F0tQZUJMnQBdS+ttYw90UagMKsQYosnwFEk/SYwnS0g0KY2lsrq9JueY1uySay18sZHGVhCp8lGylERVkagqIlVBoipIkIwESUmQmEgVQRQBiyHl8wwSsVUmdymUbqXWrtY79FazxmxUaNVckYDFkY0SWBBVDVHVVBrvq5Ao7K/CYrFEIpFarTYajSaTyWQyWSwWm81mMpnM/wyLxWL9Z/hcHq/L43W6PU63x+n2Ot1el8fn8gSpkdWSjmJxZxm/5Zmws4Ly9oGy5y2vq4bb/bL/1cPrWVsk/S0Nd849PnPkddGlG3l7Xl/NFnbXCxF1ffU3x+ceXPhzTtezf41MZT2V8p5qWU+1FFstwVaJ0WX87mIB/LkYWSpE1wlQtbSeVtZA18gIiUSChmjyQZpsgCIdguQQU8kR6JUGk9ZsNdq9JodPrffwxEaIqSFBCgpdQ6KqCGTZKFlGpErINBmFLqUwZFQynwGJWUw1n2cQiiwyuVOlc+hMbqlGpTbqOUL+EIlAZ0oGhiAW00AhKyEa/+vQvw6fz1coFEaj0WKxmEwmg8FgsVgcDofNZrN/LYA3ALwB4PEH3L6A2wc8/vGdIGl7qRHXwIOVyrC1bHT9aEsxC91E7njZXnrlcsYvhdtTn1/Y9ehyxr71iT8tSti7ZdWGFTM3r4xCV13peHpW398hgr3TdFVoYBUazDM1+qkIWyLEFGu7n+q6n+ngr/Tdr2W9L8WYFyLEBzHqIw/zmot+BY1UcSgNJCZmlIYcoWv7SfIhsmSILBkhdyt0dJ3Jb7AAo33MZB8zu6w6m1GkkFFYDDJdSKYLSVT5KFk6TBSOkIREiE9hiEkUBZmqpNLUDJaewzMLxQ6JbEyu8EB0DURTU2lqKqSiQCoKVUmmKslUJYmqI1F1JKqGRNWQqSoyVUWG5GRITiCLyJCUSpNRaDIyVUKmSiG6gslWK5QOjdZtMNpNZofJbDCbjTar1Wl32ExepzXgsgOXAzjsAYc94BzzuD1+EABfJUjw+akOXSdEVKj7Xwr7GimdFQzku9HWOvzbp9iGB121l2B1lxHvH/W2lnZ+bPjwsrzj3f3Gyoum0c+Edw9NgzBe+ytZa7G8tViNfqpCPRFiSgToYg38ibb7qRb2Ugd/Je15KcLUiRBN/0M0kYEepSFG6Fo8WTFMkY1Q5SQaWmPi6EwBgxUY7WNG+5hlzGb12A12q0KvpTIlZLqIRJWTIPl4MSRBglEKd1wihaqkQCoqTU2ja+gMLYOlp/7flikKMkXxZ6JHSUIiRUyiSkhUCYkiodJkDJaayzeoVC6tzmM02U1mp9lsNJuNNovVYbPbzF6H1e+0AacN2K1+hy3gGvN4vH8umvrmNu/zE3rzIz6slNlVSWp+CrVVjn543lXy+8i7R9j6K7VXDlRfz0Q23Oysf1h6reBJ0bGbVw/2Nz9rrrwkwDUxul9KcPXSngYuroyDK6P1VEI9FRx0JRddyUe+EaDeKJEfZd3v5YhqJapWgq4Vo2rYOKRooJc2IqMOiilk6+iogUrU08hGJkFpUwOTxW+xAbPdabTaLE6jy2f3AI/b75bI9Ry+jApJSRQRRJfQmTIqnUeksKh0MQUSkalCIoVPIPMIJN4oiUsg8Sg0EYUmokAiCiQiQ0Iy9QskSEmClCRIQYIUZEhGhmRkSEqGpCSKiEQRkSkiClUM0aQstlooMsnldo3WqTeMmcxWs8VmsRjMFsN4jrabvXaL124GdjOwWjwOm39sbMzn84E/iSBxR7Gks4TT/pzbWcLsqmDBKnnIlzzUK1TVVfzre9j6K82PCz88O4t+dQf9rri19t7njw8a6i5TkLWot/cl+GY28rUY84KPrGZjS9mYUghXAeEqOKgKDqqSh3jNQ7yWI5qk8HcyRLUSVSv9p2jhQA99VE4dklDI1pERPYWog8iGcdFmK7A5gNXhMlhsBpvO7rF6gMcHfC4P0BrsXJ6OTBETyXwyVQjReRCDP26TTBWSKIIvUAX/0vrvkKgCElXwZ6IpkIQCSSiQGKJLWWyVSGxSqV0Gg19vGDMYPSaLzWy1W61Gi9U4XvrsFq/N7LUaA1ZjwGp2O+1+j8fj9/v/VLSku1TQ+YzfUcZuec5qec5tK2G3PeF2PJMiK4SwEiGsSoaqV2BeytENqr4G82iTYLBxpKOEi37V2/hQiagRdZSpcG8U2FdsZC0bVctGVbNR1UzUaybqtRD2Ugh7Ke+ul8LrFJir6p7rClyRHPOAjxyS9pC4g05Wn5VO1pCGZNRRPp0oZA0Y7DJgNfucduB0Oq1Wq9WuG3ObfX6nP+ACAeDzAqPeLRZqmXQhROFAEINOZ1HpfAqdT6HxvkDnU+l8iCEgQRwSxCFBXBLEJf8bJJr4X5BpEjJNQoYkZEhCoYrIVBEEiRkMuYCvVcitBp3bYvIbTC6jyWW0mM02q8VhtDiMFpvNYrXaLD6r2WMx+C0Gv8PicTsCAa8H+P1fTxwgEMT6/ABqus1tK6Z/fAx9eAR9eNRXe7Gv9gK24hym4hy24hK24jK67GL3899gxafgJadbqi40lZxBvbgNq74uaC3htxSrexsV2NcsZA0bVctB13DQNSz0GybqjRD2SgB7KYW/kHTVytFX1D03/ls0jsgbcrH6bXSShjgkpY7waQQha0BvkwGz0WO3+h0Oh91uH3ObA8AJgBsA9/iBAz7gtAON2sLnyek0JpkMQUwBlSGg0Plk2r8Jpf2bXxqX/N/XwPsz0USygEQWQpCEzVZJxEaVyq7Xjhl1bqPJZfinaKvTbHNZbA671WazWbwWk8di8FtNgTG7zzcGgM/3/xLNgz+mtd5VIOrFndWyjgoVvBp6e4n+/jK16Sar9QG3tYHX/lLa+VKFeKtDFau7n8paH8laHykQ9ZKuGoB4bGm6omgr5b59IIa9kMDqNbByLayCj/jER3zUtVdo2yvYmMcs9CN+zx9i/HVx30Nh7wM2rluAx7KIctqwmEwTDhNYRCqBQifTaUSrWWc1BWxmYLM6bTan22sHwA3G2yUfAAEA/AD4gdcNDDq7QCCiQXQKQ06my0g0KRGSEKjicYhUCRGSECEJCZKSaFIyTTY+kKLQ5aMM0ShDRKCLCXQxkSYh0iQkSEaCZCSKmAJJWSylSGTUqOxG3ZhR79JrHXqzR2dy68xWo81hGXNaPS7rmMfkGDNZgdHstxiB3QK8LgC8APi9wO/9csT/iyAO7BHpww1xZzWnuUTcWqpH1fNabklhRey2InZrEae1Xtj5Rg57Let6pYQ9VsIeG1EVekSZDF4naKtwt92xNF0xoep08GoxrF4Cb9DCKnTwSgHyEx/xUd9RqWuvYKP/XXTRP0VjmAQZbUhMpglHiGwSjQixqGwW1Wk3OWzAbgFms81ssrnGLAC4AfC4PY6AH/h9/zx2AIw5gVqt5fMEJEg67nRcK5kmo9DlVIaCBEn/D8sMOYUhpzIUfyYaoskZTJVAoFcqHWaj12YJWEweg86pN7l1xjGt2Wq0Oaxup907ZnN7LU63yRIwmv0WE3DYgN89firf/0s0F/2IhXjA/1zF/VQh+VQqay4Td94Qd94Y/XSP1V0y0NhEbe0UwuC8jk4NqlQOe6rue8iHXecTXhJQz12YMzbECW7vc+FAOZ/4kYSrk2IeS1APqcQOHOq1uu+RAveAQWwdxL6Cerp6W9/wh3sH2j+yyANEPIpIE5Po4ma0kCEHo3xNP0NKkvbJ3RyrHWh0wGwHbj+we3xeALwAuAFweoAXAKnC5Q2A8U2jzePwADxBR+d5hikmPEEPcdwkhr13WENi2IdIRgbf1zeiobLHeoZUFJZzgGgYIOpxJAGOJMQShASOdpCq7CNK+0elFJaRzjYyuWa11itTuAxGj8nsczgCdrtfYwZKPdDZgcULeCqTxOhwAKCw+HU2oLMBqwN4/cDjBiAA/G4HCHi9Xu9XS2KQpL9EgHsq7awXtdXKP5dLP5UK2q7yWv7AN15nwYvFPXgOAoMqLVPjenif7/Jb7okQtxgtF8SURs7wCzBwydSVz0A/EuBL+7tKlOwuYfd9buftkYFPxOFWAfyGaaRkEPuKR4Nhml/2t7/Ffnwz1Nnc3fJOyCAOk3hcsWGY5e7ok39AD9MV1h5Glx1ovH5gsgAvAE4PUBtNXgAcHr8XAJMNeMGXv11m2xfXOrOLLwMjVAuqTyZRg54hVd+Ili0KkJkOGteDG1TCsaKmVsqbj6N9IxqxCvSPaplyWx9VQuIZ+qkylsRJZOkpLCOZaZCrA0yexeMDWr1fo3UajJ5AAGg0VqnaL5SPcWVmows4AFA7fFylVe0ALgDkeuD1A5cbBL5kZq9JqwoEAn/S3g0VCwaeKeHv5V1vte31qpZaXud1dtsVzvDH4e6at1XdK9K2Lo9ZeXzXaSa8WjX8EdfK3/XL6YiU/I0ZlVw4Tood+v1Kc0ziwYjks3uPNS9P2P/L/KPhC28Gp/4xN+yHS8fuDY/ISss+r19+euaUtWmzN8+L3rpre86bl51kXqAdK+0aBgkr7s+YV7jxaG2vUMi2OzrQ8tTFR6KS1lU34uwA2AEQ6X1yM0j6YevMhFVrtpwweYDRDRb8tG/q7HmJP6yflbQ3Ou1A6vK8czc+RszduW7n9X6KBzvqrHxDnvdjfnjs9tDoLZGJu2PnZdwrwQ5AfhRFP2/t0ZSfDqevyvqEEiJH9ASW500LLSZ506IfMwiQ2mADDg+Qa5xiue7a7Yex6XtiUnernGB6wrrI9PWZvz3kmYAJAL0X5F8sT1645ce1R7w+YLUHwJfbBwCAQAD4/f+8gHHR/P4nvP4nqu4mNeKDubvRCHstRd8XIe7A3z0YQdReKCiaE7rox7jVKaHz0S9uDrwrgr2Ffl2aMyu9cF9BIxeGY7QhTvz2Jjb5UGTy2b3HPiVOWzfrH8v/Izw3dN61n1I3nz5yraama8aMRTOnrE2P3RcX9kvw/56XkvhjQtzS2iYCelgPGwGhCee/m71/QswhyGjiOl3X7rckzNs/cfqic1er7ACY/cAOwJWiquiUtTHpv85O/NXqAxy5f+qsJREJy2YlrYidd7LaUvIAACAASURBVGjanC1hMdtO/fFuVtLe5CXZfWT3m1behPBf5v2Y/03IzzHpGSFRm6JT90+KWH+/FDfEH0tdffgvwfPnLNq1I+tOL9XGkoJ2jGRW/Nrp0asoTINSD7Qmr8bo8QLw4HFpcOSarQduSEzg7+GLv5kxLzRh5dXnHxRjwAJAyStcVMLq4BkL/QHgDwCvxxnwuwEAAT/weQNeb+BLAR8XzeovYvcXqbqbtahWG7LZimyW9j8V9TzGYJqGBtvnpuWHzdoXG70/aubua+dyKHhYHw7147If/pqybONvN8VDFfz+krybN4JTkifN2/CZrKYN9ufs3fUfieuX5d0dwr0iDzRNj9icmHxow5rjteWY0R7++xeIxPjV0bOWzU48gB123yjjBsefmJp0PDix8MITFNcCQuIy/h6xIzJt/+IN5+VuoHADAwBzVxz4LnL15JgNwbHbnjSMGgAwAICiGCbFrv7b9F+a0Kp+Fjj/oOO/wtck/VSAhXxJPxXMXZ43JXbbizY+DvK/QypiFh+NSDswI3X/h35j0prTc5Ye+3v0tr/P2nruHpzIB7UfedNiNk2MWCPSAJMHaG1AqnOb3IHsE+dmpeTOSDgqd4Gp8XtnL82MWpr1t6j1Tf0avhVcegaLStuSsuyAwwfcAASANwC8IADG6/YXywEAAsDvA0HcwUfcwcdqRIsW1WZFNlsQnyR9T4W4R3h86727Z6LnHo1Jyt29oygtOXv14gRsR2MPBvHjsh8mLFy19eJdBuYRGX4398aN6QsXBC/YVI/jUPpwW1f//L8S1q06+ZhD6Sh/fHrm7O3TIzbXlmNIQyZCr4A2oqit6kyMXz0tavubz6Kz9wh/DTs0Pf1MaMrJhJWnXiPVsYtOfBO2dWrctril2eNC33Qz/z77x7Ck7advN01P3hu/NEflAUQJeIfmTp27LiLtQBvehKF6T9/6nLD8WNJPBQ0dwv8KX/Nd5PqaZs4AB/SzQMegpb5dMGnOlr9N/+VxI3Vy4u5pKQdnzD8yac6uWfOzXzQLYIOOsNjNE2es5sqB0gwURp/GCsYAuHrvcWRidvqPF/QABMft/i56w19mrIpcfDjih0M8C7hd3Tsxcnnikr1uAFx+YLWbx0X/D9xjwGZ1B3GHH3GHHqkQbWpku7m7xQT/LOh7zu15QmAOr9r008z5V5J+enDjIW16zIn5C9MrqsrYMNLmpNUhczbvy3su+/RM9vHZ7+efRs1emjwvt61Lo4QRzq3ePyMh65edj8SdHz9c+y01fef0iJ8GBmBodPNQ/xscqq67AxM/JyVq7pZbRS2ZF8omxqz+ed/VGQv2fhO2L+XHa/8Zvv/gmbYZ83ODEw9DOqABYPep8rD5+xZu/qOPB76P2/e3mdv7+KCXC14ixRMTtvzviFWtw4Z+Psi/+e6b2WunL9hX1caclrZrSuLWhm5hN9XRxwejcoCijwUnbZ/5w8GTD3HJ668GBW/Iv4VMWX31/5u2LX7pmZpm+dQ520JitnNVQOMEWifQuYDC4rx879GkqNz5q+9TVSB4bvb0H/Ivlg0mb7z8t9hdqw4WnS6Cxy05MG3uRhcALgDcgbEx/9j/6OtcDqDVWMVCdRB78CF7oEgBb1F1t5rgn03wz0J8Mb/vGaynY+782L+EHD5wsvtJpSg4MicpJTEvP5fVRdqeti4yaXdGYbm46Ym46fGlC8WxMT9Gxe5HYKy8j71H5/8aFnd4d3atCtX+6caFqDnrpkz9oaWlnkjEDOPfDuPfvqx9Gx+dHBmz4V0LI27FgRnpW4/feb/x6P2Js45EJJ+cHJc3wAPfRe2ePDcDQfNIvSB8/v4JcZvzrn+uhyvC52VHLz2x4ehzNAPUdvGCU3ZOSdzWiJF1kayXimET4zcnrs4v/0ybmrxj0tzNla3MbqqzfdSMgFzNA7rv4zd9H7fpzJPe1I03vp97ZEN2LQoCc5aemxp3KCwxa0rU1rD43ZDILzEClQ3oxwBfY7xTXBGZei5+yVVNAPwjKuPv8fufN4uwAjAxJePbOdtmLsmdFL0mZtE+ux+YPcAHfHa33ecFXg/weYDPC9xjwKB38HlyMpEVJO6pkPZXK7ppCjgk73+rGmpiU0poo48vX2mMjd8WmnBsQtSRkB82T0j9ZcLcnGnzTvW2GNcuODcjLmPRygu4VgYexl2z+fL0OdsSUtZh+/jkT5TMn7LmR236Pec5B35J3ndnUezKmd8nhGy5cRWm7oOrX5YPzl5z4X/N3jk9/QCC7J4Rdzwi7kT9u+7a153/FXFoWsrpA8eLzACEzd37Tdi6ms/isve84LicKbHZ38dsC0s9GJ6c+f3s3VHpOf00UP9BFxGfP2nOxtdwIZbmvfCwIyRhV+zSnH42CE3aN3N+9qTY3WUfBL0s0Ig0z1xYMD0tb1JcRhdetHDN4YiYvIycd2S+vQlGjojKjIjOjJ2b85e/rtLbgVDp0huATg8MNnD5xtPQ2GM/rH0gMYLJs35KW3C8pIJsA6CyETM9dc2k2KXRC/bPnrfX6LW6gHe8x/D+E4sdCCUmMiQmQ2IWVxUkwJSKeiqkXRRJB1mMeyXta6QTnpAGHixakhkatvKHDQ+OXujaef7R7guPp6YeD5t/uvx277Or6JkJRyaEbV0Qu2FZ8vapkRtmxu8qOHm/sakPaqFlr8pJDP9l//rfVAP3KZ9PFd+s+zltU9D0TUELchNnbU+dsyto1o4pi/Lv1Q7iGIHJMzK/mbLvUwd+mCJdvOX5xNi8frpV6QQ7s0tiFmafutWZuOL0txEHlmx6eKsKf/k55vcizH+GbgiLP1j6mtWJA6FRR4Pjt7T0a4cF4LcHbd/OXB+WvJeiALWtwm8it0yO2/u/wzdFLS78ZubO72P2T447dPnZIEsJ5i7eEZVwYuveGgLXghqWPHhKDIvMmD7zQGj4HoUhINV6zWZgsQKF3n383M3vZ2YmLb9mBSA8ft03/1jTO+jnqoANgKwLj6Ylr5w9b2/U/H1O4FE79GMun98HvAFgdwGVdkwss/BFegZbSaFJyJA4iIPo5KPgUmy1GF2lwt3S9N6RI18Ju+o2xS7dGLOk5vpp6QDcDH2S9tfnLv553l8n5Gf8NIR6kXV6VcLi7+bP/I/YyUGp8UsvnrmNg39q/1g/3Hjr3NaUZXMX5ew4YsLDBR2N0MensGfn5u/I+CZu3rKI75dGTIj5YWXxm88kvrzuY0dI1OLYeeuHKGSRSnni3puENVlal8kJfHvzcibOjFix6cic+evCkxd0E2hmANga9xCXs2j9ujlpP2/eX1jxsnPW3OWhcWltvYQRrvzc7SczU5cu3bgHTeJ2jzA/oEZWbDkYt3jdX4KjJ0alL9ucUfMJTRZbEJShxJVLp8b8fOJqJZyAJ0i4oxxrRsGdyISVyUu2DbJGeDqh3gm0NiDQ824V31i+4VTK8iNGD4hOmb9s+eGaOpzZA1wAKJ1gV/bZWQlbk37IcPpcXuADXuC3gzEvUGrtTI6cShfRWBI6W8pgy5gceZAA0y3CIZW9L2S4Wk3fHR3+nhLdKIbXczuGOG0DNvYwA/GRh67kIMuknWgFHMcltgwgasn8lu7BKuTbu4jGO3gM5cPrLiz840gfTIqt5XWXY5uRBMSgCtPCa3vjILdz2ssbcCOlHZjmZzewDcWtfQSiSD3MEjHlepEODNN1XIlkgEgckgKGEdiA2wl8DgAcAOg9wAoAQ23S+sEAS9VLkxGEAopUMsJUDtJkRhfoJ4oHWZIRrmyQJeHpnUShunuYPsxVMpW2AZYcSxF2j3D6GXKiyGgGYFRg6GcoiTL+qISLo+h4WtDPpiLJQ6Ns6zDTNMoy4ggyM7AZ/Ga5AbAlDqlFPMwaHGF7ZWbgBMABgEYHPD7gAsDkBjYAjH5gCwCzB3iBz+a2++wB4AQShYkrUFEZIiKVR6BwIYZIJDXozZ4gVW+tpv+Fvr9c21ui66k39L2U9LTzkZ+ovX0CIplOkPej6EyybBTP5tHxvaiPA+jrTOJTEgXb0t7A7egcef1moP0No6+D0HuO2HuO0XYSai7shXcQejE05B0a8i6j+qoVVt3br/rwiWJBvRjrfYNDMZiQDoIsZIpJbgA0vp1G81AoLo4RICluLwBq/ZgbALsvoDcBlwc4AYBEkhEyGCYDxECvzKSjMQL9A6aRUdXQsBJieYbJFgJk7x3SYvBKrhiwBP7+Ud0Q2cgS+Ax2oLMApx+4AsAVABoTGORphwX6PpqnvU87IjD20BWDDD9qxDbE8KOGLb1UCVlolBqA2gbkNkAWasVGvx0AN3ApzHKfH/j8wGgfc/mBAwBrAJicwDI2PlUMABuwKV0MtoBK55AhFsTgMjkisUxtsrp8AAQpe2rUfXW6vjJtzxfR0p52Pqp5EN7NHBj69AZdX9ly4fSdS2fv1Vc+YJCwTOIzs+rD26bKZyU3Lu/cdW3vvqaK+8Nd72hDlweQJxS91z7eX1P+6H7Ns8cU+C0q4ra5s3Lk6dmyCuTjp+38xvuu3jdYJL30WdMff9SeOVP8vLqdxDahUPLHjzvv1w3erRloh/W1dfWi+we1FvvnNmVtPf1JTd3j6toPrdJhEuCpZH3k0Zu3m+/cbcHi+Cy2nc71ldVgn1cgXr4bwY8aiDRH75B6kGQsqUIUnH529fZrvhSIlOBdM6EVRn/fQqxt7blb/eFZwxBZCB7WtVx9/rq+mQWJwSgbDNK972CDR8/eWr7u+I5Dt56++ICni5lym8YF3MDVjmn7+LGXwzF5APAA4ABgABJ9bOe1dAkDAEjlMjlTTeqBmFwRGWKTIBZPKNeb7E4P8AaAD4Agef9t1eA9dc87Fe6tsqdV3d/BGeqg930mk0UXfr83Nz132qzdkyKWJy/dtzljE46M6+lS1hb3Rcw6Mil457qZmaunZ8z+Zu2yqMzG0lp8Bwr/+vPqqOQZMw7PS//t3rXnIz00XvuH2nOFk2dkhszK0SHqzNjXe3fcSIrbNTVsa+j07VHzt734TLxxvT8p8dQ/IjdFLzgaGv5zQvKuI/mXFUYQPv3cpMmF6Ss3fhs+J3jayV/WN6AJFBh+OH7uqYTEM4+eoOAIFXbAfzj3xez4w/OWnOoZ8tK44NL11nmLC2bG7gyfvWVK2OrYxD12D4hN2hURvWFW7OZpc7eGxG2ePHs7bMAZuyhr7pKc7LPvcSTQ2Tt2qPDV7NSMvwavnJl0OHnpidmp+2IXHOLpgSEAHAB8FxY5N2lnTPxWuRE4ATABcOP5h9lJh+LmZXPE8kESJGLrlEILm8djc3kiqcxktfn+raUOUuDvqIfua3vfa3rfqfvbdYNd/FEYa6DtyeO68LC50YmZUQlH1u44u+SXnKUblvbT+ppekGdMXhk5O3Ph4gvnNjzO//nWwogDiyIPrkheQELjR993rotNnx6eERNzbGn6mtb3yJGGqpqzBeHR+ZHxJ3SIF0Pll+Ojt82avv7abURxOeHA8aIeyNTSYr11c2DpxstT43b/sDTz9r3mukY4nW+Mir4yJfjE+btPj5y+PCv6UkjY6dftMJ7GMCV4f2RkTtFDBJUGCDRwKKc2JGLHslUXmQJQWkOOit8fHL5xTsLeq7fbNu24umr9bzY3uHrrU1bes+i526ZEb7j4oPXm816hAaT+WPhd+NoLd1F4Grh8HxsSvX/SzE0rNl46funTr3uKgqM2RibtTlpxyASAOQAiEtMSknfOjFq/cuMRqw8oneBhTef34RtTlhSIlFqeVEXAs2mjQhqTKZErHGPucb9jXp/b5/cDEMTob2D0N/Bwn/m9LdLBUvlwmXSwTTbUviE+Y8m0TXuW/cBCweWD1/Tke71Prmm63q7bWBE8LStuc1xNXw2P3UQcqal8LpsenBcz89S54+heODY1Jmni3EMhqdkzZv2+eHkJEgu/fufKX+edDorL0dPel13ZNjN5XVj8yseNgzCymWQeG9Za+0kOEgucvlsamrgk7ccD5gAwA9DPFk2ckR888/iHgb5OCjEk5uTk2QUPXlfiRfQpM/eERO17WAXrIevRkGn/qScTY35ee/DiEN+5eu+ZiLS1sUu38o3ADIDOD1AkgRUAKwBoIjts7sLQucsNgS8/xSzaEZ64rvBqRQ9NH79k96ToH5dsONFHd3YT5L0MQ1EtMiJt84TovOoWq8YLZqTsmhx+ZGrE0WlxO09f/6QG4PT99imxR2KXnqPJNMNcEcSQs3naMY/H4xv/6uC/IwBAEHvwNXe4UTLQKR3sko+UiweKOZj3TGTjypm7loVvKTpZQGr/LOq9LMVf1Xc36bubpoZnR8wuPHDrAEaBQcIfYFCPiAMgPeFq3KzTG38ph4bIKXMSv43es2DzzTnxV2fH/JF9LLOmvjIo8uD3yy4NNt+iIZ/OTv01OHr53+f8Mmf54X2Xb3UwBGINoAlAxtkbkfNXLt+Yx1EBglj5FtkzI/58ZMKFI39cXJd9ZEbi+bD4M920IbyIPilyV8TczKLKLixRR5SClXvPT0v+NXn1YSMAE6KWxyze8sfTRjMAKjewAGABwAyAzguG2LKQ2PTg2CVGAMwAGACYvyYzLGHtmdt1sGHplJiVIXGrn7/C99GdTA3oZRhwkDkkfm1I4sl9J9uYahCWuD0ipiD7eNucBZnfR254+pZaeKt5esqxlFV/9NE4/XSuzuC32IHH5/X6ff9jJh0AIIjTX8obKBdhhiS4EfHQK+FgA32ogTbwIiZke3zYrt9PPeBQdXjMMyH7g7CPwO8dDZu9MzJ2X2FF/gfGuwHqM7mxuR0nX7K2cE7anhW/niISe5KTZwcvWLn/jwcZhcenRs8JTVyzYnvht6uKguYUjrS+HG179exl/67cB+GLcoLC132btmfr+ToiF4yyQc754mnxv8QsyKSKAVUBPvfJp0Sd/8vknJgfD0xJ/jU86WLZO9vnIU4f3zAh4mBU+qmL97v7aQBOdew4XjwtbdfaQ7d0AMxcuPfbmT9efNxsAkAxBszjlj1Abgd4um56wspJET8a3cACgMoBFv18KmT21isPm7oHlZNnr56Vsu1hBWWABjoHFKN8zyADJC87FZJ44cj5XiTRF/SP5XGpV181ufbl1303fUtY2pFlO279bcbuuSsujPCFLI3WC4AHAL/f/z9m/4FAwO/3B/EGynkD5Xwkno/E8/EvhIMNbMIbLqlxZfqJ2ZM3b/rlMHVENogrHsVXIF68kw9DC1ecnhy2Ke1gSruwZZhe0oG58raDPTFi5bSYDQW/15FIvamp0aGLfzly40krFrf10OHg+JWTY3/6dlXRf/10l9TZSIa9fdXBetfNf4UzrDjw4Lv0vZN+ODRE94+ywR+PmiKSN6T+WDjIArAR3UecJCzu8rS4y2sOX/4m+qeoBTdGBaCXbxiW2qbMPjIz5UT+xfcjHDAqB9sKnk1N3r5oyzkdABsyb4cmbkxfmys0AxMAJgBwVN146kAMiSMSV4fNWWsDwAaABYB5ywsj4/eUve6VWUD8on3fR/684tdbIyyAg8yQDFy6j/rH9C3fzTp++g4VzwIxP+TNmHP29Uc3jgyW/Hr1P6dviFpyLDj+6Ly1N3R+oPH6vQBYXV95t+L3+/1+f5ABX2TAF2mRfRpEnxjXKsJ+JozUEYZrC84/D529YsKsoyt3VhTeePXTrt8PFFzrwnMr7nYtTdj/n3/bnpR2+cnv3Q/OdCQkH4hL2Jv6w09vW2Bamj0tbGlIyPac7JdqYVtf96OfV+TFRm8Mitz9TcJRdSuCWP4iNXHzxfOV96pIicvPBoXlpW2upQkBkQ2Onf4QHp0xf9kJRK/t9Sfp2xbFlBl5c5IvFlVSl/16a3p83vJfi6higCO5khednhC6bcHS89fu4I5dejdt7t6/R/x6+VG3wQvulOCiUvZ/G7IyaeGRA0efbN55denPBRYHGPMBNE49M+rXSSGrXV7gBMAJQFTs0ZDwPc+q0fYAuP0EFp2ye0LI4XVbKo9frl+761JM6rlZCSfTV57AUXwDkPzb0PjZ0fuqqqlDVOunLlbi0ozvwleEx+5NWHTMDYDN5/7SXvyPpBEIfBEthP0hQ15XwnB6FF6B75T2tRNH6kYGq9+2Eg/l3w2JL/zL1L2T49ZPiF7z89aczn4Osolz8Vhl6PScmLnnfp5bGDdx+5y4XWERGx6WVA9R2HqGc2HkT/Fx2VevIMj9FTzqm5JniKT47aGLzwSFbDbCca0Xb86ZvTpuztqJs/eExGeELbpz7rkIT/XxlCCrsHFmfFba4oIOlAHR525BmKZFnZg197dW3FjJK17MvLPfhu65+hiGI7luPx784efLf5+yeU5CTmj8npC4XfGLcwl8YA4AcwCcvfYhcu6u6KQ902ZtmBW7dfWv58x24BgDPXj9zOgNs2N26EzA5gOOAFiw+HxsQt695512P5AZwPEL9WGzCv7jr1vm/ZwTEvPrhGkHU5dcfQeX9UL+fqps2pxFIaGbq2ogMsvNFoM7pfDYhfti52WnLD3uBsANwJ+JHo8g1psX3HcvJe23Vd0PNbhHhr6nyr4WVV+rlkKCYF3V1y/cKcg6tW5F2cnsjmsXfIM9Vl6ZjHC3oaZ847pVK2ct3JT48+GDRwb7h/iiZqHks4nYWXJ6b8nVatyHQRnykQr7zMygFP9+5rebF8/fumR4ccNYf7PhydVLubvXbt9/5srdGzWMtz1eFIEgMBiqXuOPX6i8cf8BsrcP0UPtRI5evFly9X7VMF2PG5Vdf/r8SW39uet3GRKVQKl539Z59sKdE2dv7C84WdbYZPQBCwDWANA43BZPgCGUFj0rPXPhj2s37rR3IsYH8GMub0V5zdOKGjcAY0AzBjR1jciSmpY+aNAJPHYAtB47vF958lJd6uplSzatyb9QRhZ4ByE2XaSgcUfOXz1e/OTdQC8PjRlhseUGG/jYPlhdi6+qwQPgAsAF3F6/0fLvFTAQAIHAl7dZQdKWJtGnRn7zde6nq/y2q7LuO3Jcs3agQ4TvYyC6rWwKFweXYzpkqDZ3P8aE7NDRnogGb5JH8GwaST3IN4xKeCw+lQjR2Y1CyWcjocPNwmoZFlaPEIjbvdAbLXlEOtjbPYDupw5Z39yzvL4L4VqIiCbUIPlDF7aDBBqxbvjQUDMGA+uVIgdUPUPDuMEhZC8Ex5CITBWRqRphGKh8O4EnIPKEJK64l0SnsHkSrcHpAVYXsAOg8wI7ABbwJSGMAeACwO4JeAFwuHx+AHw+4HR4xj8qc/iBGwCjT2QHChcArgBwAo8TeGwgYAFeWwDITYAi47H18kGmbZBhI3KEBLaAxh2h8UZoZPUwXiiWGCCaiMLSGR1gzAPcXgCAy2bRAI8fePxftQwACJLDngtaitifHnA/P2S3PGW3POPBahU9b/M3LLy0f03+lhWndq05c2Bz3tZVx/duKtyzcf++vXt378o4cCA7M+vQgYOZhw4fOXho3+49+3ft3b9zT8aeA7mHs3du2p5zKPvQ7owjew/l7NmbtWNn9tbNx/fuPrRu7fHdu45sP5C5I+PIkUu7dp7YuPPClj2Xt+66vPvA9YMHr+7Y8duWvde27b9xMKfo519Prd9+7mD2vbVbTmTk3DpaePuXzbmHcy9n5V/btCPnUM7veSeuHsr+7VDWhRNn7h0+evFo3pXMnD9yC27sPXA2r/BmXsGtfQd/O3b8TsGJe7v3ncvIvFx48sHR3Bs5WX8czjh/5tT9wmM3Dx/6PefoH4ePXMzJuXr8xJ28/BuHsy4dOXo5M+ePfRnnDmVd3Hvw3N7My/uyLm/adWr3oYs7Dvy+5/DlnMK7ew9dPJj1++6Dp4/knr1y66nZ5fYA4Aa+MeALBHz+gO/few+/3+/z+YKELUW8T/e4zUWCtifctufM5sdQcwmzvULc81GGbxHhO7m4z4KBbtEwiotHKCgDFDKJMDJMIZGHBgYhMoVMIHIYLA6DJeGLODSWjC8RMHkSjkjEFsh4Ej6dqxMIZQyGRyVXQhQIhRQODfV2YLgEJgTpeFzbCNWO7lchexTtcEFHO6MHJ0X2a9uQEniPAoaVI/sVo3QHkWEdgcw9w1KmwDlIklHZhjEAxgBQGfxuAMZ8wO0HDg/wBMCYD3gCwO0Hbj/w+IHBDDx+YHUClxd4/EBnBDYXCPhAwAd8HjDm/PIK1eMBPh9we4DdAbx+IFP6FRrAEzk8AeAJAIkWMEUuMts6TNXReM5RyEBhmQeJKgKk5IhsBEjIFmrHpx+ugNczXvwCvvECOO76S46WIkrFsGIhrEQEL+V1lTFanlKan1M/FxOby8gtFYLeTyzUW0F/m2ykmwJ/JxzoUo50aAhdJhpGOtBqY/bJB9tVo93qUYSFjjdSewyUPhMNb2eN2tmj/z9n79UkyXXledaH2Yd92JfdtV3bmd0Zm55pTWOzm2Q3rZuiKRoEQIAECILQqgqlUuvSQGmROkOLjIzM0Fq4h2sZHuGhtfJwffchqgrobps12wk75ubp5pYPvzx57xH/e2JCZIZosoxn+UKqQ+eZpL+YCZVykVw4zBeQal3Ow+XThHgcLTpPaW+I9wfoI1vGFeB2HYVDD3ocEaw+1HVGppBGKC3E8wJVGudwsTWaiR6fmwoMyVRUYKjAUIGpAlMFQDK0rjRSAFABkIExA9GXJyoAijYxgaabimYqBtBlbaoBfablmlmj30FZhi4JCgBjXevJgCzJCDMOJAScmybhViJXz6GdNFQl2GE4QZBcp96ZNPtTSX+h6vhWsPHSr88N4o9awa/Lvpu8a5NybOG2dcR2DbVdT+1vQdZb+PFT1POYCVmKMSd2elhKHhfDB/W0s5F2iTFrDz6tJZ3lqKOe8lbingESZk4tAyRWjnk7+bAY97Vz4TKeHdf5GpqsookeDVOxkxKO8wWkgFVhRAxlG54QZ/Fgh27E48MCYdYVR1aU+gAAIABJREFU4GwntC8inERLNh965Cn4YyxM9XN4gxGlUlOWASg3JwMZKAAMFaAAQwG6CoyJoajAnBiKZGpjXZ3B7YyHE11VARipsgLM7mSkGtMZaBNoM9A6MBRTU4E51dX+dFzrthP53BSYKgATw5AAEJoA5SaRjJjH++lCJ5IqE9w0kS1HU8VwAs/AAsFVxOZgKGsvQb9cNL4B3Uk9q8celQJ3meObpOcm4b6BOm/Atk3MfYfy3cscXYvvruWst2DHV/Tps1rKXg09bUZ3Bf+jemS3FtkfQZ5ezjPFA53sscGlaknvEIv2ChEx7q2nTwdYgsr5G3y2zSS6XKpJxET4TKTRdpnJIixGV6xn6GNbzJfgXWFq1xo5DqJHXsjqKzjPsH1XxhVA3EH0yJPA+V4aKXYmYKx925dnpmvPdZzPTQba7Kr+u4caMEwgTeTOVB2YYCrrEwMoOtCH0+HMnWUTFKv1PE6/+OWg0gW0KGXQRhZrRjPlRK5yGqYzhQZCdLNwXayrEFrPwQKCV2m+pegv5WHgucDDADPW5xqxR83440b8ST32uBZ7Wok8Zk7uFmxbmPsO5r6De+9ljq5D9juo51766Ablf9KM7ZZPHzUie6O8s5dxzEAXz3YrUdsICVTibjHmAiLKhewTMq1w+UEVpfOnDTIyELI1NAyGAodmmUImh3IW15nltOCO0tuOtDNIxHOlQ2fyOML4oqzVB1mOoWCKO43TztPcWYIkS11GHCizoMIECgCyCQZTY2qqI1UaKhMNGPVeS/kW9/50pAFjrE0VoGnAaI96kqGYQNLB2ARTE0wnykAHsmzIOtD70rgvjTUAaKFUrLX6U63c7PHVViwvxKFyNCsQxRHKDBC6L9SMPNZJZMqJbDmR5hMZPpXjELwaS+FMsT0cTOWp8RK3YYCZ5vGcGH9aS+3W03uNzF4rd9jOH4mxZ6Tvq9jOgnXzPebk3snd88GHl1n//YOVd2DbtZx3d//GfMLxLHBwL+U58O3ezZ66nlxfcWw/TJ56vt5a91gOQr5j19Ghy2o9Oz6u0+kSGo07H0kinHI9I6OuVODk8Z3rdx4c3L63d3CCHpygV7YO564d7diSO7bk08O4/QS7vx04jfH7jtTNe66zGL12Y7dANv0RrNpSPaeZk2AumsJPgtlQHBlLIBbnoUJTM4DFmihXdEkG2XxVM4BmAIcr5fZmpwro9EABrSfTfJFvyTIwDSCWB4YBDAOEI5Q0BeEIX0A6qUwrkWzEEs12F1jt+FmwumcPPt4/3neEPYE8TDQiKUYxQTTFHp/CbHF8976DpHs42anWtXRWyObLfLHRaI4kCRgmMAEwDKCbwDDBuXL8qZh4Voo+4UMPxfizZvagntrjgw9dNz8+/6s/89/78vyv/mz+jb+Jby/Ov/E3ectmzPrw0tu/fLJx+fxvf/5g7fLGhfegoPfxteXDh19B0bN3Xv+15+hg5eqVnUcPP/3gg/XFpfd+809ntkeX3/1lh07cuPTe+d/+DE6Ev95cvf7V9lkEeuvTrR//5vxxvPTElvnn1z6/vPLkl29c/HLx8fufX7d64Q++uPbDn7zjPIF+9sqHntN8HquhVOM3b3328Jl98+bjt/94PpJER2Pw9T2X05WdKuCL8zeSqVKrA76+5zj/5Y2JBP7wx7m1jaco1rzztbXVAZoB9vZc4XDOcuS/du2hYQBVBe+8c+XuXUelCtodcO2G02qDL15+StHGb95YWVm1r9969tGF1QtzNz78YuXpgX9h7UGrDzZv7r71zuV4iv/Nm18QVDcYxhGskc2VcKIFwwxfbPQHiqYDEwDDfAG6mjmsZg5r2aN6ztLMW2qZg3J8hw8/uX/x1ztLby/+7m9vf/LPyZ2lu5//8tK//EXucD1lvX/+1R89mP/Iemve83DzzR/9ZdK1s39zyf74VtS598bP/v7wwa35zz8oJILn3//99eUrTSLr2777xes/td1Zfbx88eTxnflPPr92deHptu/uffvF1aPP5nfmt1yL171XVw6vrhxuH2Vv3vP/8J8++ODzO9fveC5cfbS0vv+jH7+3urF3GmRycOOtd+YiMe7K3N0vLtzwn2E43ofh9pdf3un1wAcfrMTj/Mrq42iM2dzaTiS5e/dt12/uMmxveeUeglZDEdRy5JtKYCqBx4+tsgwMA3z8yRpJ9vb2Y4Egs7ZhicaqH3585+l28qNP7t2+c3YczPz2j5+fv7perA12Lb7Xfvfh4x2nyxd3emKX566//8HcvQfWTKaIIHUYqhJ4G0XLEMQXCny53FNUYJjAAEDRwLlibLsY2xbi2+XErpjcKyd2hegzLvS4ltyrxHdwz2329H47fQhbt0IPLvH+++TpQcb2gDg7Stsf5Y/3fE9utIhUyr1LpwMVLJUNeshMmIYSDQ7Hs3GRRrsMXMfSVNAJuqVaLlrJhr17h/Hjk3CUCkXIIx+968Ltp4L9tGTzUq4T1u1nQ4n6492E54z1BbhnB6lIsuL24achxu6CKHYSinIMN85B9XJFk2Sg60DTgK4DXQfjMRiNgaoB3QD9AdANICtgNAG6AYYjoJtAN8FkAkwDmAYYDmcLKKCZgW4AaQqaLVBARxSj5qERQWmZ3AguTFGmVqwNK21pJrAba0AFYCA9V8m0uybNdnC8SRAtpFBPJXkUK0Mwn8szKCqUyp3hyHjeyhLie8XYbjG2W0rsV5KHldSRmDgox/ebWVsxvFNLHjUzdiG0I4R3hNAOZLvF7s9X7Ovs/gKzN88cLDL7C/TBEm9bK7mv9SIPO5GHUnavHrg3TO30k9sG7uzhqT6e6kIhIGLtXFiM+qJ2R8br83uz4QDiOuXtJ4wnILpOS65jxh8sOY7x4zPG7kVDCTGdbyWzDZpXKFZOpqtf3fU43fkc1AiGaARpi6JeLE4b7VZ/NHzRmjM0UzOAPlUnkjY0gKIYIx1IU61vAKk9EHUwNoE0VXuqOTbBVFKHE2WoA10xlXqnXSDxPEYEYgmU4RN5BCLYRB6NptGJBtpDpTfRZ3GIBkBnKOkA6AAYJlA0UKtNULRUgEsM3YKRMoyU87CQzXN5mGf5dn9o6CY4J6YOy8n9UmK/nDyopo5qaUs1dVRJHgrhHcr/qBI/aKRtQnink3MOC8eU72HZtiocLTP788WjZXp/gT9azj74QnBscPb1kusa59waJJ4VPTcGqe1O7Ekv8axPpHtYsp0LVGIezHOQtTwJHlmiNofbkTg7gRx+1u5jPAHRcVK0uQiPj/X4qSMHZPeigVgJZ6ZiA/Blg+ZkoWykc3WPtxCJcplsFcN7qVQZQVoFDG122r3hwABgPB0bwDCArpmz9FAxwNQA04naNYAkaV0DTKZqzwTSRO4p+nD2jg50mqchDEUpAsIJnOWzKAERTAYhIYJlxfa3o8n2UB7JugaArIHhRJNni4MBarUxSdRJop7LFwuoiBE1BBXzMI9gJV5oN9vTc9XkoRg/KMf2y7H9cvxQjB+VYodC5KAct1aSdiFqFaLWStJVSbqKERsfttTc16vOrd7Z19TOHPb0UsW5WXGuY8++rLjWyN1LrZNrJfuSlLjXPr1uQE8H4duNlG1KBUElNYJcrO9xamcjad+Bji3h01ginD4OYN4z9CzKnYRozzF8cor6QvBZHMPYFsF32PKg2laLlVG9o9J8my12/YGsxXaGoCUEK2dyDIqVc3kok81xPE8xtKorw/HgRT4iq8ZE1vsmkCS1bYKxCUY6GEjycKaOk9WJAXQD6EVRgFA4mk7CBJbIZ8kiG0mnEJqK53I5HM8ijNgcjlWgAiDpxlCWZ76sAX0m6deM57UjaWLgKJeHSzBSQbDaLCODERHBqhhZP1dLHVWTh5XEYTV5VE1Zq0mLGLcI0UMxYevAvnLMxoUO6xmvELURJ7vVlHsQvF9xbjWPbxYtK1XXJrF9WXSsETuX2MP5onWRt87z1nneMifYF8rOpfrxeiV+2EjbuhlbOfiM8jwoWG+nnXsZ137AF46cxhzHeas74/bjbj/m9uRPTrFIms7jlVJjWqxN2NKgWBmxpV6pNqk1ZbbYRXExlaFL5X61PjFM0OlqQqlcQFGcJCAYltVpp9c2gGoCzQSyCWTVGJpAMsF4orRMMNJA3wRaf9iesRbrZZIlMlAWowla4HGGyuNoBoFgiiR4Duc4iCDyGJeCyGK1JelANkwNAB2AkSxJ6lQ1NVU3JFlRVGACAEygKoDl+zjZyMPlTK6YgwUYEQtoBUbFc9X4YS1xWEtYmmlbK+tqZpzVpFOM25jAYS3traaP+aijGHOXEt5S4riSOa1kTltwpHC8x4YdIyqRtNxL2+4S/t2c42smuBvaXsk77qSONtng04x1S4hsd3M7QvCrwtEcZlskHOvC6W34+HHe/SDs9ybDZ8eBpNMX8Z5lTkL5aBxGMIEWK0KzVWw0Ss1WpdOt9Xr1Xp+v1oRqDcKJLFygOL5Sb1QbLQOA/mhcr4CaCNKJci5dK0ANnhmTRLvfBdMJMA2gKsA0gK4DVXletzR1MOwBTQHSCJB4L5+rIUib4yQE68CFJoy0o4liOl9NZStZuBFLCSRXjaWRLEKUG52BNJ5oykQdTw3JAIpiTGR1YgINADAej6eSAgAYTkC1oRBUKw+X87AIo9UCWoeQ6jnu7CkfeFYK71bih7WkrZa0lWO2YuRod/Uz+83LZ0+2nF8tPl3+3H570f/4xsHW1YNrV4dk2vdoy3JzHjneOXt6zXLj4uG1C7abF3ZWP9xZeW/t/Z+i3ruRnRXIeRNy3sRc66R3C7MuFk+uwYeLmG01engz73l45nUmw2f+UNp1EvWcpvxhKAcxldqAKov1/qBYbxQbTb5aY8VKazAsN1sEy+EsF4zGimJlPJVbvb4kK6phmhowNdCogXymhiHtQr6BwFWhOO52TF0DuvYC9yzeMIE8AaYOipyUTYs41sWxbqHQyuXrebhRqZnVBqg3QRauF/BOBqojRC9boCm+hlJcJJUjeXYwnUz1iQ40xZiopqQasmYqL4sbiqJpJpAUUG2oFNvFiGYBq0OFajZfPkdsXxIda73wIym1203amrFDMeatJnyXfvf6p6/8/NHq6oXfvXX1jx/OvffRp795e+mjLx4tfOm9f/PS26//+m//Outzfv7mqwnn4adv/MsH//z99//57+59+uv5V/9WsK7hz64OfVvI3ffhpxew3UvUwTxzuIgfbmIHG0nr07RtO3waPfOFnCcZX6iQhDiUbQrlZrnS5kr1cq1TqfcEscWXmuVqt9oY1pojBBcghMNIsVzpt7tqp6d1+8ZgBHSg6UCTDaXZb1N8EUJxCKVQks8XaL7U7A6UqQpmq6oOgKyBThfQ7CSTL2WhMoILKFlCSAYlme5wMit31FuTAlrLQWUE7WB4L1OopguVTEHMFCrZQgkh65XGWFJfSJDMfyXg0DRN1TXdNDTdHI4mpXINQUkIIhCEPkfuXGYP5jnbpuC8znkfVgI79dRJD45knJbTZw+5ZIpLJsloMn8SIKPplNtPnLmIMzce8GJnHj4T49LRwpknYttL2R5H9u/m9raCd6+WbOvI44vFnS9L+5d4x4rgXC0718vODdZxm7HfzDp3s47d4Ek4eBLxhQvRLFug66w4qNS6Yq1bFJvlWkesdQWxVRRbYq1XqQ/K1R6EcDDCU0ytWh93+vpz0GMwkHoTdSwb6lSXe6Nxud4gmRKMMRgpYKRAsmK1MVB0oAMwVUGl3mE5CScHBbQGI1UI5RBCKFbq3aGkmEAFoD8yOKGF4A2cbGF4Lw818ngzi9ZzaA0iGhBeyaMiQpQprjEcay+Hc2iaLsvKi9bKc1N1oz+YlMU6QfAwTJ7j7Au05Uph/yq8dzl/tE66b3Gh/UrSXs6c8AkPFTnmk2dVKEGEfQ0kwyWCbMZXgs7i3t0qkeAK0djJYbuERH0HRNLF5X3IyQMmskN6tjj/LfzocsW/SVnmyKOr1MEcdTiHHW6gB+uxw0fhvQfBk0g0kIikWYhosuK43FRr9aFY6VUb41pzUm2MxNqw2hg329NqY1Qsd9I5soAV+VK71Z32hlqnr3QH6mBsNnvt7qgvqerMZyeKWW+NOaFJsXUYLWbyFE6J7d50ooBmd0wwJRipQYUajJZRokqyYqnaHkjTmS+rAHSHMlOsoXgFI2sY3srD1RxaT0FiKl/KY3WErMN4FUIECBG4YrPTlXUDmCYwdKAo5vOK3b8+KyRN1Wq1TRDcOcG1zNjm0MM55OAqZNlAHdch133YdT/n2W7AISETpCLHQxbtUbCYi9fgVIOMi0ioK8BFOFQmUjwSa5eQCp1hssdNJsHF9xqwq3h2pxF/BO18Ae+e5+yLjG2BsSxytiXGcZN13sq59jOO3aA/GgsmY9kiTLU4cSzU5Uq1Xyp3a81xtTEWa0OxNmy0pVZXLlf7BF1JpDGUKFXqw95Q74/0Tl/tDtThxOxPhv3JcCBJE0VRDKCaQDWArAGxNmT5JkqUEFyg2ApfarLFKk4LBbSegyoQUmL4TmcwlfXn9X5Je34cutmdkEyzgIoI1kDxFky00nAlmRMysAihFQirIIRI0HUUK1J0pVLtTKRvps4osq5qmqprL2M+E4CJpDea/XO8b512L6H2JcS2CDs3Yedm0noterCedn5d8D0eUBEisJewfFXP+wj/Ttr69dm+t4oUTw58cU+sEMX5ghj3Z+073rgvET+Oh63u3EkoY3cEt3f89+4UnFbafpWyXaGtc7R1nrRfoxzXs679rGvv9Dgc8scDMSaZryBUhyqOS6VBuTwUymOhPCqWhiVxXG1Maw2Z4ZtZiE1lcYqtNjuTwVjvj5TucNobyYOJOpLV0VQdjNXeSOmPDEl5nmprBuj0TLbYQTARQngY4WGUg1EOwyskXRfETrevaC/W7qmuTvXn/xOKAZodiS81SbqOERWc7hbwFozVIbSehcvpXDEHCyhRK6ClPMQVEF4odWbbrGkCWQaKrs2Wb83QX6pJVR2cG+YeteJfCWc3Kc867NzMWFbCe6tnzxb/4b/8z9//f/6nwO41Knz4dOVjNmKBPY9vfvHmd//jX+zfevrRGx/+4VfvfPL2F9/7bz+48MHVN37+9tyn8+++9sf3X3njyh8/Xnr33Xd//JPN994pOKzo4ZfY0UXi8Ap+cAnaW87vLkUPH8UtT0694bPjiPcMPY1QsUwxjzYYplUs9nhhIJRHJXFcqU0bLaXelGmumckzEMLypVa7N+2P1O5Q7g3l/lgZTNTeWBpKymhqjKb6bNbfeApkFegm6A0AyTSgglBAhQIm5AtsFqJIut5sK6r+HLFmAtU0VNN4+ePsRlJArS4RVA1C63m0XsCbKNkuYLUMVMpBxQJWgREBRopwgSsgPEWLtdpAkoBpglnp3wBANw1Z07+R7UqYY1iwtrKHldg2E3iKeO+mbHdihzc89xdvf/m7k0cr/kerF1/9vvXa+fT+ddfNL3Peu4e3v7A/mLv87j+lTh7D4T3vwfXrC+9GvfdsT5cfbr6/feuzJxvv3Lry692td+jIA9I5x3qXBN8671nB7dcw21bOe4SeOePhXDSYOQ4Q3jP8JEiE4lwuW0QKFZoZ8kVJrCi1ut5sGbW6SrGtTI4l6Eq52m/3pc5g2u6P+6PpQJIHk2mnr/RG2lgCUwVIMugNQKUms/yg1tBotgcjIlQoF7AyiosEXeWEVqM1lF/EDJppaKYxyw8NoOtAkzX1JRpJBu3umOF6GNEsYDUUr2NEo4BVEayCETWoICCYiGJiHi5mcgyClsXqaDQGL3cLzQSybj7/s6nmuVrsSSu924PtI8zVQ73NnENIWJnwfnjvOhHYSxzdps52s9av0oe34tsbpPdRznu3mLZ06KDZhtmcq8PHKmSwiPjK2EmFPEt4v4o4b4Wta1TsSdK+Gj1ayu5+hlovMc5FyrEAH67BR+s5zyERdCN5Op/GAzHOe4a7fAXPCRIMFKIRHILrONHl+JFQksqixBeHBbQcjWNssVltjNp9qdWdtHqj/lgeSkp/PO2NtN5QHYyBpICpAjo9k2a76Sx/4ofCUSIPlRCsmof5fKFYEntT9RtluKK/vNc1oM7CxH8/aEPWQL2p4VQLQiowUoEREUbKMCLmYaGAlFFMRDCxgJQQtIwTFYpptLo9SdV0ABTDVM3na1F3MDnXyR63M95W1teDzoZ4fEwmh0S6hyW897a2Vy6e3Nt8tvi5/+vV7bmPfbcWduY+vPPeu+71Ndrt4o+9u/NzzUTi2dzV+Paz03t33TdvOLbWHFtrtrXFo5U558aC//ambeM10rNcj3yF2xfzhxus724xE2oTOYFvMnQli7ZjGTEYY09DZPAUCp7mT8/wQJBMpUsU3ef4IUY0c1Axk+NYviXWhs3OpNWbdgZSf6z0xzPXBsMJGI5Bp2cI5XEBqUZj9OkZ4vXl/KdwHipBhXIkhhB0bRZQ/+uoYHZcXv+WzZ58845hAlkF3b5eLHVRvJyHeRgpYUQ1k+cyeS6b53NQcTaSE0JECBExihcb3cFEe7nNjmVQFFvnGklXPe6oxJy1hLue8Teyp7VMoJI6dX+9cfrkVvDJzeCTm747y+6b865rl49vzQfu3DqYu2JbXbYuL53cvj2E8qFHD8/u37dvbVrWV63ry/bNVfv64tHKnG11znNtxbbxWmr3C8QyDx1cob1ftdOHTTwz4BCx1CkVWzg7hoheBqpFU0IsjIUDhRM/6jtBzgJ4MlXM5cuZXCmb56FCWawNW12lO1A6fbndn/RGcn8s90ZSfwR6A6PeUli+k80L4Sh+FkDPgmgyxWWyAk42oEI5mkAZvqUa/4OgDRNMFdDt6+XKgKTrBbSch4soXkXxKoJVIKScg4V8oVTAqjjVzBUIghGESrPRGU01oAEwnOhcqXGulzntpE6aKX8r5W9mw+1cpJmLNbLREQkZZXqEZztQvAdFxIi3YHtCuHdzu59ltj+tha5D++cJ+2XUepFyXS2drub3P4H2P0Usn5OOL0nHBcz6GWb5lHR8kdi7DNmWC9YV2nu9D7kNLjIsEmOBEkudSrnLVRSmLFPcACFaBYjLZahgiDg5LRz7cj4/dBYohCN4KsPCiChWx62O1h3o7Z7a7Ew7faU7VLsDtd3VKvUJQTXiSfL4JOf1ZQIhLJni+OKwWBpxxW4O4hNpVKz1dQD+jRzgG5XcN/bvVYoviAMwlUGrPWL5egHl8wUORoswVs4jpQxczEDFHCoWiFoW5vJIEcZKJNuot+WhBOptGaOr5/rZs17mtJMJdDKBdi7SgWKdQrJbSOWdBxnbbt6+G3zyFaiQw0J8AIVbKT/nXUaOvqSc8+lnH7PexfD9P0AHn8ce/RGzfUk6L7HeK8WT+aJvjvNe4byX+OMrmHuD8l1nfbdayacmHwVCvM9iI4Esco1Ssc1VlGJNE6oyX5YErs0xDQiuptJCOEL6zwrHJ7mTUygcRZNpBierQnnQ7Mjtntrpq72h1h2o7d6UF7ooLsYShM+f9voyoQgGFSoM2+/0QLsLuGI3kSLTOaLZmf6PgVZUMOv+zVirGuj0lHKll4XZHMxmC8U8IkCYCGFiDhGzhVIBL0OYkIW5XIHHmRpX7hJsPQOx5zoJWydhayUczYSjmnDVEm4xdVxJ+ex3lqy3FlxfL+9vXpxQ8TZ0OsRCAzQIuGQ35cJsX6PWO2X/E8J2p+J/RNtvoftrxNEmZd2gLOvE0Sp5tEpaVknLanJ/BfPeKYeeDmCHysQmeLCG5YcCXeQbpWKTKU+4ylSojoXquFppVyttrthnuC6CVRMp+jQA+fxZnz/rP8uFo2geFli+W61PWx290zPrTaUkjtJZKhSFj/0pnz8dT5IE1ajUpu2uOZyATs/ESTEUhWCU7o+V/z7o/6+Pbqi6/nxy4Ay3ooPxVCvXujRfhXAhh/IQIRaoKoRXMoiQR6rZQiWVE2IpNp5mk9liIstHU8y5fto5zLoHueNe1ttIH9eSbjHpFZPHtexpn0hUMydi6riHhPpouJXzyUy8nXTKaGCU97bjtsLB9ci9ucL+uuC9xzpuFt13BM8t1n6Ntq6z9i3OucU6thD3zXp6XyaODTagsfFBwV9BsiOBEcsdsdRhxAlTnvDlQVEcVcV2tdIRq1KlOuWKfahQjsaJQKhwFoTPgpDLkzgN5ONJMg8LBN1guA6KV1NZ5iyY9QcygRCUytA02260tOEYTKZgNAGNlprJU8FIjilWJAXM0pP//x/jhWjfeK4gAEAHQDVBuy9TfDOH8mmYTxf4FMTHc2wkQYfjVDBKnIbQ0xASiODhBBVLMed6ye1Rdn8M2yXE0S+4u5CjCblbsKcGeTr4aQf3d3B/Le+sQ65WwTWkTiesf8L69VKgU7DWUk+Ys9uEewWxL2L2OdqzzHoXCccVzHaRdF6hXFdw+6VSdF+izgAf05iQTCdGaKiOwYMiXSl3KuUOV5lwlYlQ7QvVQa3aqFWbYnVUrU+E8gDBxHSWzUJ8Aa2geC0cxQLBgs+fPznNR2JkKs1HY9TxST4UhdI5kqBrYnXU7hrDMZBkoGhgMgWV2jiWhKMJqNHpawAohvFvQf93Brb+m8VjNnsPAE03Nd18nu9pAEgaaA0UvtKBSDGeowIJ1B+F/UHi+BT1nBSOT9HTEBmKs7FUMZEpnWPdN8qnXzdiz7rp/VbG2spY6zlnE3J3MD8XPxqx4VLappTitbxDLcWasLOaPWQjT9rwUfJoBXau5e0rhGeVPl5HbVcZ70rxZIXxLNDuOe54kT1eIJ1X8OP79bS1nbHXE0ed3MkACTbwQpclBb5ZFlpcZVKsT8XGuNKcNJudZrNTqgwrtXGx1EdwESoINNuqNeROz+SKfbggBkOo15cNBNFEko3EKN9JPpOjWL7ZG5qyBqYKGE/BVAGaCaYKKFeHkXg+mUWHkqJT5HcRAAAgAElEQVQDMNW1/wHQhjl9CdoEs+wGGACMFWNWh5JNILakHCacxRFvMHsaojwnBYcnd3yKhuNcMiumcmIqJ54jdy8WrQt13/Vh9P4kszPJ7PZS+53ETjtrG8CuLnLSgjzV3HEdPqkVzqqQX8EOOsmHxZPrpHMFOVqAD+YwyzLj3MSP1hjHFm27huwuw8+W8IMN6ugacbCZf3Ie379Sdq31I3c1xA4Yn8Sl+3ikWixWi0W21OXKPUEclGujRq3fbAzL7QHGlxmxlSxQRLFVbkm1LmgNQa0DEKqfgbsOLxaON1w+xusXcgVJqMutIWiPwFABzQEYyEAGYKyB3hTgXCeS5nJYbfaw2Qey+U2SLWtAN8FwAnQTTFWgm2A0AboJVB1MlG9K2DpQDKDpQNaBbADZAPJUGxpA1oGimbKiqbMxd6oOikI9Es2cBDF/EPOHsFCMSuXLMNbMo/VkrnSOt8zT+5fRnYvozkXKslL13+5nDhTMVU8cdLK2FuRtQd5G4bSNBRpIQMyf9DKPS2c3cPsSYpnHrEuYdQm3rpC2Ndq+xTivcc6bnPNm0XWn6LrDWG+gu2tF5yp5MIc8u4DuXGQcW+3Ioz4eUUv5Cs9XiwIv9oXqUKyPKw2p1Ri2miOu1haavSRMus9iECnCVFUGQGzpv3r9iz9+vOY+IX0BbucwF093/vD+rXINMOVxrQtGKhgqoD8FK9ceP9z1NIeg1JB/8OPfbB8Fz2LkWAMyAIMpeLofanUnkgqGE1MHQJ9xN4Gsgq/uHsgqmNWkXvYKFAMYQDOAJmvjqToygKyDqWpODCC/EGEDA5ia8VxDMhgqqVw5luLDCSaeLqYhMQ2J8XQxHGfO1Y63yq41xrKI710p7FxBdq8iB8uYZVU4fVANP6klDlppa7/gHROnA8zfzLkqgZukYym/d6lwNEc512jXBmnfwG1r8MFqfm8ZPdoqnTzoJiyDtK0TtzTC++LpPdK+Be8s5Lfns7urhcMt9MxWyQUFVhD5Mi+OSnWp2pBrTaVVH7Vqo/ZYj+cJUmhlMZ6rDP/X//BnFnei1gX/95/8w5WlB2+8PffX33vt3Q+3/vw7r/7sV+d/8ovPfvfO1uu/XX3rD1vzS0eNDnjjrfVXXl9w+7haC/z137y9uun+zvf+8Dfff/9P//K3//iTC59feHb+/O3f/37hs89u/fCHb3/80c3vfvfN9/54/Ze/+PKHP/jj+S8evPfe1ltvLb/99uLrr1/qD4Cuv0zEZ+dhDQMYqiEbQHtRIQGaoavfZPOg0lBwpp0tlPOImEcrqXwxnuaSWf4ctv0ltX+Fsy4JzjXeuUHbVpGD5fzOPOG8SXtuU777/NmTWsraK3jbkKeStDHuFdRyFT64gtsWWc8m496knJuUczO/u5TdXsAs1+qhZ1PYaxCngA4BLtaJb1fO7pd9d0rHdzDrjdTTpeDe3ax7l0RJlmAovsOLQ7EmVerTZm3YqA4gstQYKE5/PJ6nqFKXrQxlALJo5c13rvzop+94TvFfv3HxyAG9/8mNd97fPLDlX3l9cf2a58Hj+N0Hke4QzC0dfvLFA6uTwGnzu3/7hy8uPrt4Ze/8xe0rC0e/fGXh4pV9lxt68MDncEBffnnX5cKuXHniP+F3d9IP7gc3Nxw2K+xyopcvP3jrrQVdf65vmpXiXgh01PF0qAPVALpmqor2TXlEM0B/MK21NJRsxDNsIssls3w4QYbjZDLLn+Psq6xtmbEu05ZFyrJMW5dp2xpjXycsq7hlBTlcQQ9XGNf18undkv8u676JW65iR1cJ6wLjXKGc67htBbdv0u4bmP0G7fmqEtkfwl6ZDE2JkISHZTLaTLtqCXsjYavHrYx/L2e5G7HtZ44d8Wg+nUTSkFgg2ww/EESpURm1amNWHJB8x+1PC7VJMs/Hs+zxGRRO0oEogdIdnOmnILHZA1MddIbg0J7YuH1XaHQVAFojeXbtTXUFgDzBQgRHFMVqd9QeKxmU2vrqvgKAAlQdGLKhfWsVfm6qAcayqgNw/fYthMB1YMiGPEvBVQ2oGlB10OkNG62mrCozX9aM50VRVQOt9pAXqhmYDsWg01A2kkDiaSIQhX1nWd9Z9lz95GbFe63oXGesS8ThAr4/jx0sYAeLpHUNt6zAe4uZp1ey2/OFg2X4YDmzPY8dXsGPrpK2JdqxjFmX4YN55GiVdl2n3Hfq0V0JPdGZsM7EZCLUg07qCSfueVSOHI0LJxodmeCRVsZLRM+QoM9/Eg2cJk4jRDTN5wsVgu6IxW5dHFZa8nEgl4J410kKZzuBGBaKk5EUg1JthGqT3EAxASNIpZreGwPFBOVmTwFgpIG+rPdlXQFAMgHBV+I5dMfqIoXqLDobaUB+Hj3oOjBGsqQDMJKViaKOplp/NJ0ohvpin+wMBzoAU13WgD4DLU1BfyA3ml2aLRZLgqyqL+vOkqyUK3WogCXTUCZbiKXRZI6AcYEptoqVAcU1UznuNASdyz+9WNi9ShwusvY1wbVZ8myVPZsl9yZrXeZsK6xlidi7iu9eJvevkvtX0O2LrH2Rss6TlgXKtohbl9GjRdS6QbtvloJPB5BTIoMjzD/CQ1M61i0EuJAl69wW036Vz4MqDqq0IRJ1iqTSqVAICgbzxwHCFyRDESqRFjBIoLAqRrcDEdzty5yGENdxOlcQ/UEYIRtiQxYbsmKCck0aSEA2QH8CGKHXmw5UoA+U8RSotW67L0sDWaLLxQJNxPMZrirUeg0VaApQVaCoQNHBRAcTFUyGckcHqqSP9ecSSX0wHehAHUx7OpgqYNwclHUwmQkhNRWMx6BWH6AYTzOCrLys7oPReFoUKjkIzeZRjGCFSrPVG4+mhqQCxQCyDhrtKUqWzwnuLc65wVhXyKMl8miRtixz9hXescZYlkquddGzWXKtC87VsmtddK8LjlXRt8k6lgjLPGVbpB3rtHOdct1gvbcl7NjkQhIRqCas1aRzRITa8Bnp32tAYbkIm2VkSqclJg9qtNxodHgun+NSSdIfpt2nqMcH+U6RWBBORbFIknafZP0hxOPPRRJUMseTbKfRNSsNZSABsTEVqmMVgGJl2BkCxQS96UAy5fa4NzEUBZhTYPTlCcbRnoA/jUAjbSIDbayPVaBJYCyBydTs62AyVLo6mEr6WAXyRJ0Mp0Md6CpQdaBOtNFQ7uhgqoOJCkbS5Lno1DDAYKgRZImk+YmkzSiruvlyjdYNYAAgac+ro1MNzCqlkgJKlf45xrZG21YpyzJ5tEQdLdKWJda6xNmWOesia1lgDq9S+5epvUv03iVm/xJzcFlwrbK2Rdq6xNpXKPsaYVlGLeukY2tScA3ythF6rHNhiQpXkzb6bJcJ7E44aEhnh0RyRKYkFlaK2KBc7pfKpfKQZtoZtBPLViMJPhChA6f5k+O0P1g4Ps3H00wiw0KIWG0opeq4OwRCZRBPE42O3BubwymY6oDi65IGpjIYT8BwBAQBaBpQFNDpAAhS4vGu28NrGuj1gSSDsQQ0A3QHAEG6gqDJMhiPwUxhk0n3ZjczGw5ApQIGA6Bqz4fJz0xRgGEChqnV6l1ZAYORVG92ao32aCx/A9r8dofsRUNSBWKtd451rDP2Ndq6SllXaMsyY13hbCu8fUWwrxTty4JtUbAtlmyLZcdyxblSda8Kzm9A0/Y1wrKMWddJxxZ3cp87uSdG90fo8Qg/q6cdQvSoFLM2C9EOlhhTabUI6yKplvAWy1VwguU6fLFHCgrKjnOFRjRZjIaQcAD2nGSzUIlkOqwwEOvTLy5uMMVuva3+6Cev+YM5XyB1485Thzf0/ieXS7X+xbn1y1ee3bx1PD+/7zspbm/nXC7u4sXdK1cOfvzjC9/73nseL/1sO3kW5NY3jwh6NFXB73+/4HTmPR7M7UZu3nDfuO76/LP728+SW5uuzz+7VygMt5/Fr1+3BYP8rduOTLZ+4/rOndsHX399EDjLj0ampgEDgG5v0ukNa422WGk02z1JNr7x629trS8zo3pzeI51rM9YM7ZVxrbK2lc5+yrvWMP3ruJ7V4m9K8TeFXL/CnUwRx/OMUfzRecaY12iLUusbYWxrZGWZcKySjs2szvzmWdz8OEa7/u6HHwsnD4QAo9q0Z0pm5TohERGJDIq0SmJTrdZqsWQDNsoi4NSC7BVHcbb4SQfDhXCwUIoWkCJKsU2a01ZNcCFS2v11rTemv7zL3+7e+D5xStvLSzfeO/DC7e+enLt1sM//6vvb2ztbl7b+9W/fHb7jvONN+avXn3yq199ubp6dP783Z/85KPv/+CN37115cNPFr6+d3QWzmgAXJ2/ncnx/8f/+Vd2R/yVX3/CsOM33rj4yiuffe97r7399tyrr3124cubH3288uprnywsfvX7P3z5ycfzP/vZm79+9Z1oFH7ZJpCmmqzq44ncaPaKpWqt3htPDGkKen1FM77pfM/uJdlstgfnGPvaS8oz42wrnH2Fd6zy9hXetsxZlzjLImtZmFnRscZYXoC2r5GWZcK6xjg2kaPV7M586tl8dncpf7gOWzYJ1+3i2cMpm5zQ8QkRHuOhEZGYUKkuz/SKrFDqiZUBU1EL7DCeLfvD5Kk/d3aaS2cZGC0J4qDakLoDgxM67Z7WG5qdgZbJ0yMJRBOF7lAjmApGlZNZfDAE7Q5Asd5gCAhCymbbNhuSy/Ut1lwyWa/UzHJFn6qg3TO7Q13WQLky0U3AcsNSedpogkYTDIdAKGkTCRQKbd0AQkkmqa5uABSvd/tgYeHm229/9vkXC2KlPwvyvt1R7PUnNCPQjNhoDuuNIUWVp7L57RdmxPuD6TnaukxbV2jrCmNdoV8YZV1h7GuMbY2ereDWVdKyQlhW8KNl3r5OW1YoyzJrW2Vtq7RlmbYs84518fg671ynLMvk0SJ+uIAfzFOWJc6xRnnvlkPP+lmrTvlNPmHyiT6HduhCtdpluWoSqQVSrD9C+MJ4IAQFglAqi+NUeTDWmx2JYqs6AKVKdzQxm52pZoCxBHQAxNpgNAHDMdBN0B40+lJH0qazic1FsRJNZEPRZDKT1QGYbW6S0RrINQ00ddCeRR19qaWBqQ5UHagjZayYimIqOtB1oE4NSaixxSoze1P5Vj93qjxPT/rDoWaYugm6/QnNCCxb7XSnrbZM07V6fTgaGaoKVO2FfhUATQfnKMsSZVn+NmjKskxaluGdq4XdOWRvHt1fwA4WZ4YeLHL2dfpomTr6FmjrCu/c4J3rReeG4N4U3Ju8c52yLmMH88jeldiThezBBu3+qhp61s44R8hJhykMijjP12CYOomRnhB2FqejWSGVoeNJEiMEhq/VGsNWR2p3p83OpNWddgdqd6B1egrLNwZjczA2ZRX0h0arI0vaUAdKf9wfTAb1dkeoVBMZKJbMEQyrA1BrizpQdTDUwXBiVGRQV8FoqLR1MNXBVAdqrV2BcLjWrsuGrAFNAdORMhCbfLVdUsFYBaPJ1DAAmOEeS/KLDMV8QXxaLFXLYmcw1Ho9rSh0cjmSosRSqVWt9vr9qfGiE3aOtiwx1uXZ6sza15jn/rtK2TcY5xbjus55bs6+np313GI8t1jbOnW0Qh0ts7Y1zrbKWJZZ67LgXGOO5jjrYtG2KNgXBds8b51jjy7T+1+iRyvI4TK8twDtzkGHG7T3azZ5Ukdj+RySiGd8USyQotNoNU82c3AxliIq9XaxXGeL1Vqzrxmg0R5OFdDqSrIKmu2JZgBVBxMJTBUgVkeyCiZToJvPDwgNh0AQpEiEDQSIojAZDIBugsHI1AGoNpsz/9UB6A2fq/Z1E3DFdiJF5uCibgJJBroJJAWMJHO2m02Ul748G69mDsdDzdRegu4NpFK5LlZ63Z7S6Wjl8iAeQzIZKp+nYZgtFuvjsT7r8J5jrMusbYWzr/GOdc6xwdrXads6ZVuj7Bu0Y5N2XqOd1yjndcK+hVk3Ecs6a1snj1aoo2XGusbZ1hjLMmddFpzrJeeq4FjhLPP0wWXm4LJgX6i6V+reVc5zg3Ffp2zryP5i8tlSanspePggZn8aDsXD4XggRaexKsb3EbabybOBMFypd+qtfm84bXZG1XpvMNYa7XG3L1cbQx2AenMyHINyZTCrZ7Y66mQKBiND00G7o0tTkM9X0ulyOi2Wy1PdAKoOdBMohiGpqg5USRvPmiMz0IMxIOkaVBBQvNLqaIoGVAPoJuiNtFZ3Onun1enOmA7HIwOYU1U2gKkD3QBAkqf1RpcrVsrlTqcr9/tGq6UgiIAiAgQxuRzFspXRSHvu0fjBHH4wRxzMEwfz5OECebhIHi6RR0ucbZ21rTPWdepolTxcoY5WWesG77hGOlZQyyJiWcBty7htGbEsoJZF0rEyK5n+eyMOlzjHBm29Qh5eolyLmG0ufHQr4bgbDCTSqQLCycUGQIvjYFoIxqFknhKqo3J9UqpL3THgKlK1bQoNc2KAf/qXT3BB+eHPP6kMgNAF+16SqILqGAwNcH83MtRBawLqA3ASLefwYThdLzXA1ATNAZAMoAAwUsHsePPvP5oXmupQA3zd+I//9WcP9+L/13/5ZRIex6FJXwH1Eaj0gS9e41qAaYLaGKgANLqmDMBQAZUukAAY6qAxBu0p6KrAHcQe7J0ibK01Mlix3h3LuQyZSWHpFIYW+EZjbBjAMIGsgHOcfYVzrPKOtaJzvejaEFybJfdWyX2t6NwqOjY5++YMN2vb4B3XBNcNzrtFudYo5xrj3mDcG5RzjXKtcd4t1rPBejYYz8bsOeNeZ9zrtHudta2XPTeKrkXOscD71hnPStJ1P3f8JHAWj8dyGayP8UqO7AbTQjxHIJRYaylsqVesjGttTQbgf/nf/zRVqFc64Ac/fe9PvvMv/+HPfrF5z/efv/Obf/jVhU/mdl59d+vy6u5f/eB3739x5x9+/vFPX7nwk1cuvPbWwl/97ZufXrzz6u8uf375xj/+/A+Pdt1/8pd/7/LHxhr40+/+9Ps/fqMjgaEK/vS7r/31D373X7/z5lsf3PxPf/6bV9/efP3da+9+fv/vfvbJq39Y+7ufffSdf3z3y6vXf/KLt19768Lb783/068++c4Pf/vfvvubv//5p//bf/rRz9+4tLD17K0PF4uNUU8GKgA5jEonUQITykKn3ZQUGZgmUFTQaE7OUfZFyr5I2xdpx8yWXlyXKPsCaZsnrHOEdY60zVP2BdqxyLrWSPsSaVuinSu0c4W0LZH2Jda1NjPGtco4V2nHCu1YoRzLlH2ZPFrmnZusbY62XmW9q7RrOeG4l/U+9p9Eg2eJs6QYzTdDmZI/zqUgmio2uhO91OyPNSDUe1ylW2qOSi1JBmDj9vav3vzoyur9B3u+N9+7+vVTz+3H7kcHgaeHkbn1Zw93gxcXH15ceLiytT+38uSd91ee7QfuPnI/2fVcuLx1fBo/f3mZFioaAOevbrzy5vutIai29ce7gd+8ffmPH1979+OtX7x+6cv5p5dXdjbuuN/97PrHl77+0S8//Ivvv+byxjavPfzqgW3fGrr9wH1h7u5nl+/efHD8wfmbG3fsx8HCF1dvElxNbA51ALIwhhSoZqOnqs+VN4YJRhOTZivnSNsCaVsgrfOEdZ6wzOGWOdxyFT+6SjsWZ5Rxy1XSNkfZ52dG2pewo3n0aA63LuLWRfRoDjuaJ+1Lz7HalwjbEmFdxK0LuGUBs8yju/O0ZZU8vEQcXKRcS7h9Pmr9KuV64POGfMdh5xnpCTGuAOYKYJEUAhOlAlUs1jqs2Cq3hkJ9MNZBVwK1viZ2tJ4M6gPAN5SuDAYaoCuyBEBfBuU2kAzQHgOMncSztXBSYEpKdwQUE4xkMJLB9IU6a6QY8otu62A6a/eBUFIMpyr+SCmHj1JID6IkT4jxx4VtW/LBfljWgCSD2TSaWZOsr4CRDooNIDRBtQtgqsmJnWp70u6PEYJu1Lua+vwLb2ag+0MNxflzhHOVnJlrlXStUK4Vyr1EuZdY3wrtWSTdc6R7jjmeZ30LzPEc5bnCuVZp2yJlXWAdy6xjmbIu0LZFzrXKOVdmNnvO2JdmRhwsc45NxjpPW+ZY7xrtXkk67+eOn5z4In5fxOEnHX7SdlKw+gq+YCacRDMYydWaMMM1hhMFgGgWUgGodgcDWR+p5tQA3bGsmmAkG1MNjKa6AsBAAsMp6AxBOid4TrLhGKHoYCoD3XhetjcBGEuyoikmMGfaRlkDqgF6Q7PVUVJZ3n2ciiTodL4Uy/DJfMkf/n8pe8/faNP9vo9/R4AkCBzLlnQUy7KRBHEsyUmQIC8Mv8h/E8iWpXN2n0IOORzyKfvs7tl2dp9GcvrcvU8vd+99eu8ccgrJOy+Gu3tkaQMI+IK4Z0jwxWeu+V2/dv0upch6Nblp1mezyW1w/5iSXq2D6TJo9naSPjT9henNTXc4XQZ+ozdfbieT+Xg0vd2s9y0J+xto74OgP1pUeeVATYXU1LGaCmnpYy0d0jMhPXOoZw4tOKQDz9X0p1rmiQU/s5HnJvREy/zGA8J2KmQlj/ZYreSRnQp5QHjP9+/LjIX9zEsndWgnn7tw5CfQFFmiyBJI2wBppQklhckQUUaoKszkoxBCV1gsX+Q08/ouqPdGnfF8utoaXnP9ELQH08FkudoG1+uHx0Fhm2C+Cprddanm0nldUjvj6WMlcF9kegiC1e3m7v7uIXjYpyAeS7QPwXCyNexxoWxmi1ah4uxBUwWdLhms0q731sv5LrgPdnfB/UNwsw10a1So+mRO5+SOZAxtf6xZPdttL653++kcu/t9mfxhX5S53d45fpvKlg7q1A8+8TsX+8aCf6sBr+XUCzER5uPHcvpESBxxsU/5xFM581wBDsX0Ezb+ayd9bMafG7HndvLITh4Zsedm/LmTPtajT/XoMyP2zIw/N+OHVuLQShzZySMjGvbSL+3EczP2zALDejqUT3xVAb6jiDJNVgDKAUg7Q2gZQoOICoiXsbwQh3PZmkaWpJrsoExV1LzuaHWzCYaT1UMQjCfL5XK9ut70e+Pbm+1ktlusgpt1UG9OqzWzWFJbrVmve/141mGzC4JgNh0Fwd393Wp9O9t3FKzX6+VyGQTBbvcwHM4Hw5lf7ztux2+M6s2RrPkkUyOzbJUz+u1hcBfc3jwED8H1KiiWZIysMXkpDebKNaPeHBlmazZd7bZB8BBsb/btv9t9yu8uCEazmaCYKJU7CFzmziJvVGjCxjv5tx7xlQG9UjPnKhAWkyE+/kRIPlPBIw06kjNPufiv3cyJlTg044dOKuSkQnumbuZEu3qiPbJ+biUO7eSRnQo5qZAVj9SB107qyIo/t8HTn0BjSB5HCynMSKJ6ClcypAaTVRAvJ5AcmuOSaB6iKhdJlClLGF2mC5wgW5xoeH57vX6YTpa97ih4CObz1XoXTBf3i+tANzs4Uc0A2dFovT/As/vxAOD69npf1A6CTRA8PNzfBUGw2WzWt9sgCB4egt3u0TjsO0rHsy0rWExBKFSUutsMfhwnM5vfFUtyrqiUqka2IMlaU9MbltPp9ybbTbDvVf2xaHt/H9zvgqDZ7VZ4mcyVDqYssRSZjVa4M8tbI78UyVEl3clHPeJ7KflZ+WOocnEsJCJy+oUKvNChV3Xo3Ewca9FDK3nsZk7dTMQDzhrwSyd96mYiPnhWh8598NzNnFrJYz125CRf+JnXfiZsxZ9ryZANRQT0Iwu9JfEyiZczhJMhHIA0ANJAyBpC1gBcBXAVxBUQVyBchnAZwQUEF5ismi8YbM3R1E7Tn46Hm9Uy2K6Dm9vgdh30+tfVqkYSFY6zhv3r7fr3wuT7IHh4nJgUBOtgfwL0cXe8C35u5Q222+3dLggegsFwUamKTK4miOaoNwp2QfAQBHfB6uau0ehXagqTZ3NFvsppqubW6/3JaLG5uQ/uguA+uAse7oKH9f3dzW67vg+ut3f17qQmGgdTlphx5JwnlyK1kqlblVnr9MZgbjVspSALKT2sXrnEV0IywsWOpfSZmzk1EyEjHnLSYSd9aiZCWvRQjx02kVc+eGYlT/TYkRE/spInbubUAyL6VdiKn9mJI/3qqRx/bmbCLPS2kvn+HwuaIEWSkrKMVCrqAueYeqfhjbutxWy+my/vW+1ZpapRVE3gnWH/erP+O0OkHvuM7q53m/n/D+j7+8fzVaPxUhCNUlkUJWvYGTxs7vc9d5tN0O/PZM1lBYMVDElxdN237dagO9ncPqZHV9vbzcPux4P5wS4IepOVYtYPhkV4UID6eaBfAMdleM7hNzK11XOBU7xRiKUA3yjYrYqNq0kH+05KvNbip/LVsRw91hMRPRlR42E1fmqmz/VkRE9G9OSZmT630i/M1LmWiCixEyt+7iZfeekTOxEy0mELiLDw+yrwlsQrJF7JEG6GcAHSBEgTIVmEZEHMAjELxEwQMyHMgDADxjQY0xBcgzEFQkQQEVBcorNGsezV2KZpD1x/rOqdfFFlspKitqeTu/v7YLsO7rb/Ra/X9uF+/TgWZT9n8O/gvt8fE7xZrRvNgSiZHG/Kit9r97e3j3e63T0Es8WN1+rZflvSHM2qa4avqG6rOdpuHtP+P32G6/tgcRv0xjeq3SvUjAMDeGeBH1zkokHEOtnkoACMKsCkCl2L2LiSGVdTa5UI3Nxaw/vFKwf7rkt/08C+cKHXNvBST0bUWNhMndeRz+WrYyUW1pMRM3Vups71RESJnUhXIe0irF+eGtFn+tVTKfpcjh3mE9/kYl//Y0GjhA5jKogIAMSDMAejAkZIBKVSDJ8vKrmCQlJ8Lq8YZn8x/5nk4+2NjyeJd0Gw+yXQDw/3QfCwWe867b4kWyynSpKrG81eu7dZbe7vHptpbtZ3vdG8PZjodsP2O5bdUnWv25k+tpnugl0QrLZBf3JteR1WsnNlCWM4EC8fsB/D/OWpGD3XUp9Z4Jd1/NsW9UzvobsAACAASURBVEM3+66Xe7/k04FDBg45ZxMt6vtO9u2cjQcOdWditwo4rcXq5HdK8qUYP1fTr7X0az3zRs+8UVKvhNiZGDtTU69M8As7/sKKvbATx27yxMxEzEyEhd5z8EcSr5J4NUN4GcIDSAsgLYTkEJKDMBXCVAjfS4Fw5dGMUApEKiAlg6QMkFKGlDKkmCbENFSBUA7BBAQTKEbjxW6jeTuePJb7fp7E+hAEQfDw8HePtv5egn53d/cQBJtd0OmNZbUuSK6itjWj1+0Mb262m+3DZvewC4Kb7X1vuuiMZ3az53dGXmNoed1+73qzCXabYDbeOfWZYvRKNYdgJBCrZZAKiHEoJR1Y4Bda6jMxel77cFJ9f8x+PBGuzuT4Cy312kO/7uc/DEsXLep7H/9mUPi4VqAHmwg8OmjkAoeasnEH+UpJvdLSr+XECw/7elC8GJYuGuR3Bvi5AbyxoC+91Gd2/KWdCLmpsAWcWUCERz7KROwfCxogZJBUQEqBaBWkFYCSM4SYwgWUEFFCRHERxgQUF+msUa54vNDyvGmnc7NY3N39bIT/Xgfp74He7nb7RXlze9fqzEyro+pdTe/2usOb1Xa9uV9v73dBcLN76E0X7dHUbvbsZs/yuobddp2+5w0tvStwDpWTMZKHcRYhOJjgIJyFCAFjlIMF98O48m0n+7mLnunpkBR/Jlw95S+fcBdPKu/+tvLuN2L00ALO69ibbvabSfntoBKb8umVgixluFO4NKCvNOBLG/3Wwb4b1ZI7i9oYxKAS88gf6vTbXvGqBf/WSb4yoofG1aF49Zz98Cl9+dtC4rt/CDSPkDyMczDOQQQHERxIcCDBASQHkFyG5jM0n6L5FMMnGT7J8AmGT9AcRusoqSGECuMKjCkQqiCYjOIqRavFsqOorWZrMZ1v1j8NLP977bn7x8fWr8ez+SvV6EhqTzdHne7oerW92dzf7ofQ3Ae9+XVrNLVbfdVrKWZLMVuS3CiUVJLgMKSKkiqICAAiYKSKMwaMyxlUBDDxYKtFd0bszozfGfFb+XLO/jAofN2mv9BSJ3o6bKRP5dhR+e2v89/+NXfxzIFetvMfO4WLTv7CI78XE6/LH8Jc7IWFfHPvMEGj+OBlx2zSQr6xsW+XEhQMhcClH2Twpvpunv+uTX3pQC84+KNMRP+xoKGsCDBCiuYSJBun2ATNJRk+lRMgXAZQEUAlCFcQXIVQBUIlGJVxUiJImcmKpbIuK67fGIwmi+Vq80ug7388MDua3pjOoMY7nNiynGmnM7q+3t5s7te7/UjZoL9Ytcaz5nBmNrq627X8gaK1mJyEIlUCZ3FKy0BcCqjBmIRRGozLACqCmHQwLF928+872bfD8uVSTN8o4JxPDkoXvfz7QemizfygA2/U1CsD/FxJvSq/O8x+81f53/11+f0z7uqYj7824G/6NeTOqy3MyrYhTcyynk1JTLxvFG560nVHCK479/NmMPGDqb9tW12xyDPZIoJCUAlFq2lCSWJSGhNgWsEpDiVqaYTPYAKIyzCpwKQGkyr46O2pIK5BuA4ROoQbIK6DmA6gOkCKvyfhJ8GMBFJCmmDTBAvSPFnSC4JXVVteaz6c3m0efnYPtsH99vEIbXB3/zAcT+p+p+53Gn7fczr9/ny53G33eaKHYDxZq3pLUuqK3jGdkdtYOPW5rA/LrE/ldJSSMwgPYiJMSCAmZhA2g3IwyeNZ5YCPRvYblwV/2aB+1y98GFejMzY+rkbH1Wgv/75BftfNvZux8WH50sO+HhS/c5GXUvxUSZ67+A+jWmptl4OeOtNLS6vaEiiRiEpMrKfnFy1+4ldmTWXe1rZdIxh7waQVDPxpvdkxTJzgslmZKLpI1oIoBaIUlKhBaBkiZIiUIVKBSAUiVYhQIEIFcRUiNJjUYdJESBOhLISyENJGSOuXQEOMCFICQHIZgs2QLEQLSFbE8nKZtWS9Xe9Mh7PN4nZ7e/ezc7dvPuoPR7ZVty3ftduO3er359fXd3vQ213QaI7LVaNYVmu8K2sdy5s69blqjipcncxqMC7AhIyQyo+SIEIAcRbAagfVd8+Ey2M5HpFip8LlsRQNW8DrBvH1IP+2l/2+RX7TIr+ZVS/vDXijZMbljy7ySoweshdHDvL5XADubHptFa41ZmmWJjLjFDIidmEWUxOruGyyY6fQd/hJQ1k15Nu2Ggz8YNa56fW7plku6ZLo8/q4KvdyFYcqGAzDkWQVoSWYEkFCAHAewHgQFyBCgkkZImSIkPfbI/TzGlcBQvovtYdOCAApgpQIUiJAChmCS2FsEq2BaBWnxXxFYyVPd1rN3nS+Wm+DYPvYnhv0+hPdqOu671gd1+4NhvPb9cPdfbC7CxbLO91s0FmOZGq5olLjHdXsW95Es0ZVoU7mVAjnEFyAUA5EahDKYiRPMjKdl5m8cqAlz83MKwt4rSbOah8Oyz88qb1/Ll6dmJlXRvqVljzX0y8b+Nfj0odR8X2L+lZNnkixIwt8PeeiQascdNk7t7JQqLVbGwqkkU3qTLwtkasmf9MRZn552lSve+aqqcwc7rauPfTdkefp5bIsNXxvXO/dO+2tao95tSeKLs/bRF7DsgpCSSDBAxgP4AJISBApw6QCEXsnRAYwGcBkAJUBVP4l0GmczxACSIkQLcOMDNESQAoZggfQCohVYbyMkFUiWynWZEkzLa8xmV+vd/fr7UNvMLGspmU1fXfQ8If9wWyzDR4egru7YL7YmVYzVxRzBTFbkCusJWltwxmq5pCVmtmSidEShLIQysIYh5Eik9dYoWE6o0bn+sCIh83kqZWK2KkzM3lqJMJ6/ESPn8iXh+pVSI2G5MtDNRoyE6dWKmImTpv45y3ii0H+hxspcW+RDza5s3N3Tn7jlHpV0KSvGqX0wi7sOvy2w900KvO2tupbNy155nLrhhr03anvmpWyoTU7rdlgGvQnQbt3U28t241hq97n1UZN9ku8na3oZF7GGAEmOYhgEUpASAEmBZgQYEJEKAmlZIxWAEL+h4XLAC6DhAwSCkQqMKXCtIbQOkrJCCnuPdwMXACxMk5VqBxnWK1OfzGarFvtme30XXfYqM/q9Wm7079d7/a9GderXaM1EGRbkKwKZ7CiLapNxegoZpdXGiXWyZb0bFaqVE1FaVr2oF6f9ge316vg/iE40GLHajSkx07s1JkPvarDr13ghZWMGImwlYxYqcgeunTxXLk80qLHeirsIa+HxbdrObXR0bUKrw3q3i3MZNLLRnXyoschN35l3ait6uWbRnXe1pZdY9WUF75wW1e2Lb1vGmalbBntTmvWmwS9SdAbbvuj7WR0PRkum4ObRu/abc11d8hr7SJrUwUVY0SY5CGCA3EOxDgQ52FSRCkZY9RfAg1TKkgqAC6nMTGNihlMBHAJJGSUlBBCfPRw8QpMVFCyhJHlQllS9LrnD2y3Z9k93x816lPXHfn11vL6drsLNtuH2/XDcLx0vK7ldhS9IesNWW/JelvSO7zSrApesWbxgue4o8n0frv7uZp1/xAcOMkTOxGyYkd24thNhb1U2EkeW7GjeibipcNu8sRJHNvxkBU72veaqrFjKxVpk19fc1f3BvJgovc2Gbh0rxSz0G8t/IeZhGz94spilia9rZdWXXXZlm8b/E2Dv/X4mV72uYqWpxtut9+edIfb7nDbH96MJ9vl5Ho+Xg7nm9FiO1ps+9PbRm9ueD1O8UucWawZubJKFWSc4RGShfAqhFchvAbi0u9JBnF5H+DApLbfRQFMyaByBnkUiEsgLoK4ABEiQoooJWGUgFFCtqBxYkPVe6reNcyBX5/X6wvLHjWa7evV7Xb3sNne7+6D65tdpzett4aW1zPstmq2FbMtG21ebVR4J18xuJquKfVOa3q7+jkeWt8EB3uOZuzIiB4a0UMrduQkjt1U2M9ErNiRdvnMjB25qbCXDu//0oNeiR+fFb/729q7J0b6VYv6blC6nLKJBvNeA7+yibdLDd/VSwudnGnErlFeduR5U7xt8LuOvG3KM73kcxWnWuy3J6PevDvctvvr/vBmPN0tp6v5eNkZXQ9m68n13ezmYbTYtQZLyx8qZttrzUxvKOntMu8wRRWjeRivgVj1l0ADmALiCkRoEKHBhA7hGoirAKaCuARgIoDyAMZDuAATAoxzMM6Wa7YgtxStK6sdwxw0mstmc2nb425vuN7s7h6C3d1jI91wsmr3pk59YHk93e5qVkcxO7xSL7EWXVQookKRlVJRss3OYra72wab22A+3Ry4yWMrdmhcPTOjz91EyE+deKkTNxGy40duIuTEj8zoczt26KVO3OSxefWsDr22U2d6PKzFTqTLo9rbT0vff1J990ROnNnw5538+6WU2dlU4OeCeiGoF26b1aVXvDbpXaMcNPkhh+o5rMkVZsP5fLQYTO76411/dNsf3U5Hi/nkeji7mSw3/cn1ZLm93gROoy9qXm+8ml7fz1fBZHnfHd02u0vLH1V5GyEqAMZijIwxCoCyGZTDaAWjNRAT9/4JjGswrkGYBqJKBlbSkAQSP2ufhoVwCcKlcq1R5Vu81JG1gW4OTXtsO2PbnQwGk9l8td48PA442AST+aY/unbrI9sf6HZfMTqy0RG1dk2sF6pWPsfSZAlDc+WiaJstQ6+Lgqlr/oEVOzSvnhlXz6zYoZc89lMnbvLYjh26yWM/HfZSJ078yE0eNzKn9XTYjh856XMjcarHw2YyYiQjauxEiYf11Hnt4xF7EeJjZ0r6tY192859HNWScxEcG/TCLezq5aAvBE2uXc7waNoqksP2aNQdd4fr3nDTH90OJ5vFdLVarMeL9exmN5rfTle7+c29Xe/JRn0wvR0v7qbL+8nifjTbDae7dn+lGO1sUQZQliro+apLFQyMVnFGQ0glBbEQLsOEghA6ShkoZaKkiRAGjBu/CJpt1Pi2KHc1Y2Q5E8ebud7U9abD0fR6td6n/7a7YLZY9waLVnfq1Ie2N9Cdvmp1ZaMrqM0y52bLOk2Vy0WhVlU0xfO9niq7OabGUJUDM3po/mgx/PSpnz51Uyd2POQmT7x0eP/sJI/rmYifPrXiISd1bsZPzUTYTZ97wJmbibjgWRN9ZWUieuJYvApxH59zH0NSNKKnP7OhLy3i627lYiWnHxxsoxOd7Eedygyk4qgznPTGndG2O9p2RpveZDeZrWfL7Wh2M7veThabyWIznN5YXtd0u9PFbrq4my7uJov7/ciZ4WRn2L18SaXyoqg13ebM9EaC2q4Kfr5s47QMojyI8iAqQqgEYwqCqwiuo4T+GNEQEkBIICGDP/rmhWqjwrUFpaeaY8udOP7M8SeOP+52J7PZerMJNptgMt00W2PL6RtW13JHhj1QzYFi9CWtx4qtUs3Ple1yRXb93mB4PZmt54u7bm+h6g1Bcg7sRMhOhOzEsZN83Ay9VNhNnVjxkJM8thMhM3poxY+8VNhNnhjR51Yiol+daNGQGQ+biRM9FtITITtz6oDnNnBmpM7UxKkUPeUvTtgPJ7X3x6XLYyH90gA/c9AvPfx3OvClSqYmenU2mM6Hs97krjvedUabzngznKzGs9vBZDVZrKfLzWh22+xOTLfjt8bz1cNiFexX9Pw6mF8HncENL/kYWSuxpteazVbB9DroDLZ++9ry54o5LFQ8pmDhtA5jEohIICojuIaRxi+BxmmdztulqseKbUntKHpP0duy3jbNuuO0fb/neV3DbImSU2XNUkUT5EaNd8usW6o5haqTLZlM0cyVbMNsLlf3v+9vbHfB7i442PdBm4kTI36sx0JG/NhKhO3UqRk/sZKPKI348f5UgBYNWbFT7eJYvTg0rkJ69Jly8US5/ESPPxU//lq+/ESLHhrxkJGI6PFT9SqiXJ5K0ady9Bn/7m/5d38rXoS4989L0W8sOtn2m91G2+ve+L1bf7htTu7787vRdTBdbGfL3fLmYTRde/Wh7fY6/eVseX99E8wWwWweLK+D2SKoN+flqgnBpVxFcJuD5Tq42QXzm2B+E8xXwXQZdIc7r7kUlX6+ZGOkiuAySqgEpWdILkNyP+KWAUL+qWyGUhpdMApVt8q7NdFjJZsVbVF0alW9VFTKJbVWs1jOKVWsXF7NFy2SlhFcRAkJIRQElwnGLFQaptdb3P7Yu3MbXK+D5W2wvgsOnFTESUXs1KkRP1GvjtSrQy16ZMSP7dTpvrnUTJzYyVMPOHczZ2b8pJ555SbPneSpnzn3gVM3feJmjhtwxMkcO5ljO31qp8NO+oULvPLBL+rQl2b62MycqFdP9dhzO/NKj58Vo18LwHu+zEo1gVXbkjVQ6zOnd9uZbAaL+/lyN11sl6uH4eTGcrpufTCcrMfT7eI6mC0eZovg+iaYzB4cb1wqGyhWzVdEtzVYroP1fXCzCzb3wS4Itg/BYhX0RneGPS3XfJzSYEyEUBHG5F8CTRecbNkv1fyq0BSUhqi1ZKMhG01Db/GcVSzKlYomK03T6mt6TxAb+aJJUBKCizil4JSGUVqu5PHyULVa7cGyO1z5rYlTHylGi5N8SW0euMDLOvxZE/28gbxxMi+MxKkWO9FiJ1bqzM6cW+kzI3FqpiIu8NLJvDAS4Rb4xk+/8tNnDeBlA4z4mbAPhFrIaRs9ayGndTDiZU7d1LmbPvfSr/3MZ3biiZ859BJP66nnHfRNHXjBJr+VwHc0RuZIBitoVMWi+XpB6XBmT/JGjfbEb4y6/WWjNVG0Zr05WSyD0WQ7XwTT+cNiGVyvguH4TjN6+YKGE5ygGp3h5GYX3N4Fi9v72epuPN/1Rje6PZC0VoX16JyK4CKEcCDCQQifoWoZqvaI+9GAKCChFGqNItss8/Wq2OQVX9SaillXrYaudQTBq1VtnvN0vW/bY8McS3I3l7cJUsVJjck7TN4lGStfaorKlFU8QW9URKfIGkXWwrJ8BqtgWfGggb7pUV+Ncr8b57/vkl/50GsrFdETYSMRNpMRI3GqxY71eNhOn1mpiBo9duJn+uWJdnFoXB1pl0/kD7+WPvxn9fLX7A9/xb/7T9KHT9TLJ9pVSLsMKR9P5A8hI/obJ/XUuvqNcfG3ZuxY/vCUefe6HP2KRgkGowBKACg+SYkpSgIYAc5JvGjXOEM3W7rZ5kWn2Z7droPJ7G6+CGbzYLEMFtdBp3fLi3WSEhG0arj1wWx5swvmN9vOcOE0+pJWL9U0hKghRA3BOQTnUELESAmnFIJWfwk0kTOJnEnmVCqvZUtyoaqVObUq6OWSViwohbxSLum1msuyXrni5gsmiksAxIKISDImQZsQqqCkUay0CzWNzPMpJJdC8gjNZrBSBi1ny/qBevWcf/8b8eOn4odPaz/8jR476tO/nRS+WwsXy+q7Pv1bJxMxEsdWKmylwno8ZCZPzUTYSZ81kM+ayGce8MJOn7mZFw3kMx986WTOreSpmTy1UxEXeOGDL+1kqA5GGmDETZ2Y6Vce/LmAXlWB9wxVpMgCQClpUkrhSgrf+wkCggsIIWCkRGW1YtUV5K7hTN3Gdbu/64+D+SpY3gZec5UtmjDOE4xitVd6YyE745rWzfM+WTKRnALSIkDy/6AgVERwGSUVhJAhjEdwkWCUbNGscF5N8EuslStpNdE1vaHh9lnJ5WS/wtuFip4tqbmyVqyaJdYps06+bFI5BSEECGNhnEdJESVEGBcgQoYI6aefMCHDpAyTyoGdPlWjh0bi2E6HlavnWuzQSByLH5+4QMQFIlYqbCSOXeCsR305KXw3KXynXoWkj8+ki+da7NiInxjxEysV8cFX4odn6tXR/rkBf+ZDr9zMuZWKGLHnXibcACJu6kRPvrCB1zxyxUEXNFWgyQJAqwCtAJQO0jpGKTitwjgPYzyEcRDGoaRIZtVswcyXbU5si0rPcud+60bWB1ROg3GezKp01aYqFlEy0LwKMVKG5FM4m8RqvwQaxiQE31MWIZRHSSlbMMqsz8tNSetKWlvS215rNlkGs1XQHd3KRlvW27LRVs2u7gx0Z6jZQ9Xss2KzVHOzRYPMqmRWJbMawag4rdBFh8yZKLUPQQUQE2FSRij1wEqdyJdPjcSxB545mVMnc2olT9i3v5Yvn6nR58rVc/nymZE4rsMv2/ibFvZ6lPuuhX3upM/2m6d08VyNhqxUxAVe2KmIEQ+rVyHl6ki9CumxYyMRlj9+YsYPneSxFT9UYhEj9YKDLwXkiiRyJJ5Lk3KalDOEmiE1hJBRUsYpBSNlhJBgTIAefWEeRHmUkDBSzhas/eQRlJQhTMBpNUMIGVzI4EIa539ff7cg8LMQQkYJGcZFEOVBhMMouVCxOalV4VxWbLBSnZMbhjtoD27bgxu3MVHNruEO3Oas1b/pjbad4abRWTn1uWaNJK3HCs1SzStW3HzZyZXsbMGq8O18xcezBoiLaZjLoDxEyCitHtjpsHz5TIsd7RevB5410ddOJrKXmTzZs1avnksXT9m3v65Dr6zkqR47NhNhN3PeRD4bZr+9rn2cFL4fMN+0sc998KWbOffAlw34dQv9XI8+06PPtMun2uUTOXqqJ1/UwA818ANFFiginyHlNCmlcDmNKxAmQJiAEhJKynshhITgIowJ+1+BCAfjIpnVCUb76SVISf+gfhE0LiGEjOAShAogymGklCuZVb7Big1ebvFKQ1Caut33W3OvNTPcgay3dbvvNmftwW1/vOsMN37r2vKmqjmUtB4ntStcvVT1ChW3UHbzZafMt/MVn8gaIC6lET6D8hAuIaRy4IHnZvLYSZ9aqbD48Yly9dzJROxU2MmcusCZkz41EsdG4thKnujxkPjxiZEIK5dH8sVzPXZsJSMu8KKFfT7MfnuvJAMtHRjAg5a+5S4HzDcu8EKNhnrEZ14mbESfGVfP9OS5kXpZTr8tJL6nqQJF5gFKyVByhtQAStvDzUAcAAsgIsKY/JMgVMJIFcbkxy8+rkCoCCIihD4GHeDfT0b/QvoUQnkEF1FSQnARwniEEMismi9b2aKeKxn5slGs2ZzcUK2+ZvcVo1vhnZroi2pLtfqGM9Ksoah2WbFRqrnFqpMvO9mCSeUMKqtTWYPOGXTRJnMmRmswIYOYCGAiiIkQLh1osSM1erjvVZQvn0oXT414SL16rkYPjUTISBzrsSMzeeJkIk76VI8ftbHPPfCllYqYibB6dcS/+5R9+wn//gnzxf9b+e5vtGiojX0+L7/birE990Xpuy7+2k2dOMljK/1qD7qY/AFDGQylk7iYxMUULqcJFSYkhJRBRNgT/H3QMCYjuAxjEoTu9UgZwZU0KqRRMY2JGVzaZ5xBQgHJXywIgD+BJkQI42FcIGiZKegYJSAED2FVCKsiJEswApEVCEZAKQ6jOIIRqLzMFFQ6r+zHAqCkgJEi9vh/BAgTYFxEfywYwqQMkzJESNA+K4uJB2r0ULp4aiZPXODMiIfM5LGTiWixIz0eMhPHRjykRg+12JGZPNbjIeniqZEIq9GQFg3t6zJmImwlT13ghQe+tJKnyuUR/+4J9/ZT8cNTNRoyE+Eu/toHTp3ksZM81pMvtMQ5C31UyESWKTN0EWS0DKWkCSWFK3tbjODqXuhehLYXhEgItm8okAFYBBEJwRSM1H6M6xSIUGFChUkNJjXkx/f/vmCMQwgBJQUY5yGMRQiBzmvFqlPhvHzZonIKTosoyaMkh1I8TgsQVoXwGkJwGC0QjEwwEkoKEMYiuICS0n5HeYyGcAkjVYiQfk/y4wMuHXSIz+1U2EqF91bCyZz64LkWO3IyERc4s9OnRuLYTB7b6VMrFVajh4/LOXlqp8/2u5+RCDvpcydzbqfPrGTEiIe16LFydSRfHsoXz8X3vxE//Ea9eGJGn0tXYTl6KuGxJktqii1LRkFo01UfKzgQYyKEBOEihEog8qif8kEoocGYglM6QRsIrgCQAMAijCkYqSOUtocLESqIKz+WE6VfAo0QAkoICM6DKAuiNYwS82WLFZt7dw2jBITkUZLHaYHKK7mSkS1quZJeqFgVzqsJjZpQL9W8fNkmsxqTN7IFm8mbBK3jlErQOpUzEUqBSQUi9hUGCcIlmPjRvdNiR3b61APPzeSJnQ770AszeWKnT51MxE6HjXhov95dIGImT5roG3fvOwMvPPClkz6zUxEnc773ne30mZkI67FjPX7ipM/q0GszfuimTxrgWQs+d6E3VuZVNfO+kn5XKfGKbPLWtCz3iJIPMcbeEwAQgcqaCKGkABbBZYI2MFIjGQPB5QzEpUEOwWWc0hFchlARQiUAFfcZ0Z+EkCpKaRAugZi4z2AgpLrvYkEpDaMEnBYxWkAIDsZZnBZzJaPC+QQj47S0NyNl1ufltqh2RaUrKB1J66rm0HAmljfT7YmsDXipw8s9TuzW+E6Va1W5do3vcmKflwY1sVtkG1TBQigFwEQQF2FSRmntQIseih8/3RsH5eqZGj20kifK5TMzebL3Q9TooR4/2q9oPX5kJSPqVUi5PNRix0YirMWO9w/ix2d6/MQDX7bQN030jQ++tFMRIxHWo8/M+KGdCDnJkJY41+Jn5fS7SuYdilA0VYCzegoXr0A2CnJpiM3ALIzJVNaCMTkFsDAmo6QKwDwA8wStE4xB0AZOaSihwJgMYRKEiiAmgpj0o0QQk/bcMVrfc8doHaP1fd4ZIdUUWMzAJQCpgGgVwmoIweG0ROVUnJZwWiSzSr5ksWJLMYaGPTGcqWaNVHOgGHsNZX0gqn1O6ghKn5d7rNit8Z0a32XFHi8NBHnIKYMK386WXIzR9gYaIiSEVA6MxLFy9cxMHjuZUz1+ZCQebfQvgz5VoyHl6mgfqpjJUzN56qTP1KuQcnkkXx4qV0daNKTFjrVoSLk6MuOHZvzIih9ZsUMlFlHjZ1XgPQdfkEQuS5egrJ4mpCQmAaSGUSpGqQBSw2l5HzSX2XqVb2aLdxAWPgAAGW5JREFUFp03AITFaYVgFBBlAbiG0wpTMOicjpAiQggwLkAYD2E8hPMwzsP44zs4oxRrXk1oFWvefjArnZf3WxxKsjgtUDmZKWhMQSdoeT+zNV+2a3xL0gaqOdGtqW5PZL3Pia0KVy+zezXKtUaxUi+U/XzJzxXdXNHLl/xCuVGsNMt8K1+tU3kLoVRw/60iJJhUDpxMxIiHXCBSh17YqbCTidThl1Yq/EumwwNe7KdK7INsO31mp8884IWTOTcTYTUaUqMhPX5iJMJa9Fi5PHTTJ14m7GdOvXTYSL000y9Z6EJArjCUJokcQCspQkrjCkBpCCEBKI/TSr7sFKueIHf91q3XXAlKt8I1FGOomqMKWwcQNgWUMUomsxqIcjijoJSEECKMCwghIoQIE/uNjsdppco36+31eB4MJoHXutHtqai2yqxNZkUYf3QwUJJHSZ7MKmRWobIanTdyRbtY8Uq1epltsGKrzHrZokllVZJRyaxGZXUyq+OUhpEqSqgooew3bYzUccogssbetwMwMYMKj6aDUg/M5Il69dxKnbiZyE9M9Xjol0C7mXM9fqJFQ0b8xEye6rFjLbqPxcNu5ryDfzktfL8ovxtlv/XAl8rVkZM69jLhOhCpA6dm+pWefFHJvKtm3mMoTeC5NCkncTFDanjRzZfdfNnVrIHTmHmtRXe4mV0Hzd5NlfeYgtoZbNzmvMw5EFbFaYFXmorRq3AuwYgYxaMEi5IcTvMYxSMEC6EVMitmi6qotvvj3fY+2D0Em/vgZhuMFw+d4a3bnGp2T9TaNcHLV0wqr5BZlcwqJKMRjErQGsFoJGNQWZMpmFRWwykZJaUfwygZxiSM3IPWfpSOETpGGj/uhCKACQAmgLgIEzJCKQdm8li5er73lPcunQtE9Pgvmg4XeGH8BDoR1qKhfbQtXx7ubXQH/6JPf90lf1uHX9vps72N3rt3WuJMiUUKie+Lie8pMs/QRZBWU4QEMUae76jW1Kmvmt2b/vhuOHuYr4LbXdAerFmpXqiYzd6NYvTInAQgpWxRM9yR31oa7ihX0rMFlSmo+bJRqlnFqpUtqAQjklkJo3gqJ7Oib7rjRmfVG+3G82BzH+yvxdrcB4uboN2/1axhTajjtEwwj6BxSiVojcwaTN4isypOKxglY5SMUwpOKSip7D05jFQxUsNIDSN1jHgUntUxRkdpFSGVH/1oCcTFg30Y4mQiPnRupU7s9GkdemElT34JtA++tJKnRiK8dzasVMRKnjrpM31vlC8PpY/PpI/P1GjITkXq0Csj9tyMH+0LZlriXE++qIEfeeSSwHO5bBkrWhCjgbROlLwK3+KVvmJ2LH/kNqftwc1ofu82p5zsc7Lfn2xUq0vlRRgvU3mhzFlVwSmzpukODKdveUOvOW12l43OwvKHitGu8naupJA5nszxVE6g82KhotUER7U6dn3U6C5b/Wu3MZO0drFqUzkFpyUyq9A5g8rqBKOTjMHk7XzJY/IGmdX2rHFKxWkVpzSUVPYBKoJrKKGhuI7gGoJrCKZhjI4xGkprKKXuYxYQFwFMPLDT4b/j3qXCPnS+d5z/QdPhZM6N+IkeO7ZSETdz/pONfsyLQq9c4MXepBjxsJU89TJhL3PqZ8JeOmwDrz34C51JOwWYZxXL9I3mrewtq+ooz3eKVT9XdrMlpcSaZc7ilbpqdSq8TRfEYk2vCg6R5TJIHiErxZoh6U3LH9U7i+kymC6DxU3w03Ucy3Uwmt21+yuvNTXdgay3yqxJZnmUrOI0i9E1uiAWqlqhqmeLKpkVCUYkGIlkFDqnMXmTzhkErRO0TmWtXNHNl2w6b+CUghDSPrGFkSpGKvu1jFMGThk4ZeKkiZEGRhh7lw7Cfy9gwSUQlw7s5Bs79bmVfKNFX0ofwsK7E/ljWIue8e8O5YsTPXZmpV5aqRdW8oWZPLeS58KH3wgffyNdPlFjz7X4oRY/NJMhBzgVP34iXXyqRp8ZySMtfihdfip+/ES6fGKkz/TUmZY4tYGX41o6aJZv205f4xTFbzan/UUwXAb9SdDqB53Wplm/adaHPKszNJfLCoW8QVEyhisUZTA5B8VVABEIxhC0XrO/HS6C8XVwvXo8873X7TqYTIPFMhiNH2x3IkhNXqjXWDdf0ApFnePrpWq9xrdzJRejVDpnklkDoxQ6Z2KkQmZ1gtERXMJIJVuw82WXyVtUzsIpDcYkEBFQQiEZg2QMjFRx6tGI718iuIzgMkooICFmMB7ABYRWEFoBcCGD8SAhHqhXL8z4Z07qcy/zpZP+3Ep+ZsRfGrEXDfhLD/jcTr0y4udGPGLEz6zkuZV60URf1uFzF4zYmRMzdWwmQ3b6xAVPnUzYgyIeGLHSJ3r80Egc2ekTF4wIl0d6KmKkztVYWAO+6pdiPZXta5wse3591BwFrVHQ6AZe677VuGn414ZWl0RL4B1R8Cplh2HUQsGTpGGu4CGYkoY5jNZKnM+rXdHoSGav3b0djR/Gk4fh6K7b3zjuRDf6nj9jOa9UNqs1R1E7hjkwzGGjdT2bB/1R4DZua3y7VK0rxsSw56zQKVR8Jm9ROROnVYxSs0WnyrVK1TqVNUjm0XNHcBkjVYLWcUrbV2NxSqOyJpO36bxNZc29H4JlNYiUQFyASQkmJRAXIFLCstqBcfXcjB7a8ZCfPm2CZy3ofF8JrAMnTvLQij2x4k+99FETOmnB4SZ04iW+9BJfevEvnNjndvSNE31jR9/Y0TfW5Wf11FeN1Ff21Rvz8rWf+LKe+sqNfVFH3wzzv5sWf+iSv7XAL43Mm1LqHXP5bbXIqoKuGiNZ64tCi+ebCuvINVs3264/7HRvWp1rRRtUa75mTIfjoMp1cEqDcCFbtCu8ly0bZEHKltVKzapxDi/6guhXalY2LxdKGi94itZW1JZu9Ex7ICnNSs1iedcw+83ORlL7TN6g83qNbwpKt1TzqKwGYRzJqBWubnnz3uih3d/xUgfCOASXEULZIyYZYw8a2zMl1cf3s+ZPnwdZMBBKBnFh3+KdwTiQELCseuClwmb0UPnwifz+E+3iiRU/chJHTuKoh79sI2dNKNyCTztopAEeG9FPhLf/UXl3pn94YVy8Mi5emZevrcvP9A8vpR9O2W+O9A8vnegb++pNI/VVH3nbAr7VPrxwoVd19E0b/6JPfz0qXc1qCaeA8Eg0RxZqRa7M+oWKk8tqDKMWST6H10y7W29Mev11u7PSjBEvtm33ejoPanwHI1WEECt8U9S7JdbJVfWa7LOckysohZJWZe1SxcgX1UrVZHm3xjlV1mZ5l+XdYkkjKI6guFxezhZNlBARXMBICSEEjJLIrEoyKp3Xa0LTb91cr4PtQzBfBYoxREkRRAQIFVFSpXMWk7f3TKmsmS04PxmNvSXZfwZ0ycKzGsaoeFZDGQXEBQDnYVI6GGa/bGOv7PSxFnumRp8oV59KF78WPvyNkXiqx5+Yyac+dNwmIm0i4kFHeuITB3jugod25qkW/42Z+tSHj3z4yEo/kS7/Wov/2kh+6gDP+syLZe3rWfmLFh7Wod8KiVeV96HS20M++spGvtNpQKOAPJlnC7VKzSmVrVJeK+W1KsOXKbbM+WXOL3ONYs3PlpxsyakJHc2e0XkzDdcgnOXkllUf607f9Aed0Wo42ShGSzVajfa83pr6zUm9NTWdXqmm50tKrijlS3K2KJFZDqdqOF1jihqEVcmsVKxaVE6m8kqxZufLRq6kl1lX1ru2P7X9qaR1ChWTYESS0VFSwSk1W7BzRYdkdJxSSUbf1x8IWiNojWR0ktEJRsdpjSlZVEGnC0a2bNNFA6UkEOcgnD/YShcb4eMt935Z/X5S+KpDvHIyIS32hHv/n9i3/5F991fSxd+YqScedOTDIR8O+fCRD4fszDMj+UkdOZ5XvlyLv7vhv/XhIyv9VE/8xko9aWHhSfHNNfvNDf/drYGvVGTGJlrU90r6S+7qZS72fSHxNotnS0xpf+kHQwo5WirTXImsYbSEUiJMCBDOQ5iAkDKR1bNFByXlDMKSOUWzR73JdjS/X6z3t8Q+KHrTcvvLm+BmE2zugs1dMBhvDKenmm1Za8paQ9YavORVWKNQVgSlDeM1nBYqnJsr6YWKuY96QLRC5RRObprexPImqtmX9Z5mDVihky3YJKNnC3au5BK0tt8tQYRHCZmgNSprEIyGUypGqTilUgUdY2SUlnBGwWgZIniI4FFaOmjX0IFATtTsTM+PFbrLYY0y4BVSdi5m0JcK/o4Hvy0nv8hdvSLfR/C3J5VMREQ/U8gvdPqrJvtx4UDXHjrWUhL+pga+qGQiVeC8lDotp0915quhmthOuvfzQXA9CK6Hwbi19DVf1UxOqLBOuWbjxXqa0JKwmMEUHJdwXMQKPl3t5LguWW5ClJHGFJCQEVqHSRFjlArveq3FbPXz9J5mb16sabrdud0F6x+Dkd74VlB9w+k2OrP+ZD1Z3s1WwWz1MF3em96QzAm5ssbLdSov0QW5Jnq5skpk+Qrv+O35/CZYbYPpdTBZBovbQDMnhbKLUTKdN/Jlh84ZOK2QjFYTWjW+Var6VFaHcQElpFzRZoV2hfPpvAYTPIixMMETjFyquZLWO2Az38voR5OOe4VMvQS0a8hAJCYqoxEf7Wy0Xko2K2mvGDeZCwX7QYS/Y6GXdv67rng10lLXHnLbwAdKXKN/WwPPK5kID78Ssc9y0SPou/9cTJ60uI/rUXvatCaOdNMyg3HrflDv2q7B8r3httFeccacKNUhUkdok2F0Jqvn+b7k3FrtB8G6JgpuAhZTCA+RSgZl8ZzGSnW3tRgv7q83wfU6mK3uO8NVVbC85ngXBNebYLy4G862utPRnU5ncL3a/HzMba92/0bUmn5r3uqv8hU9V1KdxrTRvc6V1EJFZyVPtbqa3ZP0lmp13eZUt6bZogWiPMFohYqXL7vZolUou6t1MJoGpjvPlWwI40lGU4xRbxQ49QUvt+mCjtESlVNrQsNvrWbXwcH332RS8fzvvkl/82WCQHkC5ZMxOs8o8SsSR6okVlPEhsC5JFaDgNzVRxiIS1xpIHOzcq5TpJt5sk7CFgFb6aiQivKXb0sXb4upKz4dE3DQEKrjij7Ki126oMEkzzBCuayTeSuN8KlcO1PofgW4r2PaR7IbzQ7eZYy3GeMC9hNkB8j1fpeQrxDj22g1gSp4qY4wClWy8hWzyNqWO5hfB9u7YHUb2PVRTXIEte63Z/Xu3O/M6p250xzrTq8zvNkGwTYIlpug2VsOZ7ttEDQ6y0JVH0x3mtUrsaaoNoezO93pE1l+v5xH8/vO4Nb2x7xSrwpulW/kShZGSnTeqHB1pmDgtFxm/dEs6PTvNGucL9soITIFQ7PG/XHgNZai2imULSqrYJRA51XNHI7nwcEf/tP/5Vd/+Oe/+sN/+yd/+Od/+qu//Bd//Bd/8kf/67/41Z//6o/+zZ/96b/70z/5t3/2p3/5P/3r//2P/tn/+Gd/+hf//A/+9R//wf/1L//43//RP/0///k/+T/+1f/wH/7Vn/yHP/jv/rf/9r/6N//zn/0///KP//1//9/85T/5r//iT/7Z//3/9XBmQW0dVhj2cyZusVlkBIh9EVqQhCAGp7Y7E3vsODbBxGExi8ACgdlsNttxJmnTNM5WN1vTxGkap0mbJtM0KUZIuvvVerVc3UW6ktDCaoISzOo4eMHcPpB25jycmfP2z3k4c75zfmnBEXHuIaX0uGTv8XzlYYniYIn6CalsX06uMrtwn6z0SFLBIUHREaGqQVTelFhU9Ujm4ZT8I9mKGkHBsUxZjbSyKUNyIl9VJS6r6b341rcAO47QgJlDLAxm8zPcdHxx4/YdfvX2Qw8TNTtY1EZZnD6am44v3V25w88urHOR+ejsrfjS3cXVB1Pzq8HYws0f7tzn+djssoeJLa1vBaNxpzcciv1wa23LPzGP29lgNH4zfmfh1t3F1c3p+TXKP02QYZKZszkjJoiCMNZDz3qoWYt9wkZEPPQsycy5qRmLIwxhPsTsJ9yTDBf30NNWIoRZ/JjFv/20QXiioeitHTmqdkFhQ5aiLbe0PaWgNrX4dI6qbU9RnbC4PkPeKJI37hQdE5U0JuY9LXm8M11Wnyo+LZK3Zsg0mSVteWqdSN6aJmnKU+uS82vTJM3p0pZspVZc0ZNX2iGSafLUuiSVJlHVkq6sE5U25JRUi6QnRPKa3NL6goN9uyT1CQpt1oGhjMreJKVWqGxNU7VmlXYIZZoslSYxvyat+Ok9hcfb+t74BpoYg1g94jdApAEibY5AKPz97NzazOwqavPBFsaIeMYAwknF1jb4ezw/eXOd8EYdZITwRgkqZnWFHGQkPL28dpfnJuKUb3ZxZYsNfOckY3MLG8vrvIeZhnHG5gy56anI1HJ8aTM6vWJzhmCcdnmnuIlFlluwOyMWRwi1+CGMtThCMM6a7UG7K2J3RnBrYHtVYnGErPYAgtMIRpttfrPVv514qMkdJQcGspVaYXGjsLgxTdKYrWzLUbWlFjekiusyFS3iCt2u7Crpr7oy5A0VT47kqjXZSm1mSVuGTJNb2lG0t1tY3JScV5ujak+TNBeUd+Wo2lMK6hNzT6WKG5W/HjrZ9qddiqY95VqB7JmdOUdzFTX7jpwtOaBNyDokOzycWaF7RNz8C3lb9v7z6RU9icUNydLTguKmpMKGDHljYn5NluLZPHVD3+UPTPY5AxYwYAEj7NUDbggh7UTQ4wm7XCEQpyAzDVsYEKdc9GR8efP71Ycedhoy0wbEo4ecBthtQkkzEeAi38eXNz30lMs7GZtZdZJRJxldWucXV7bMjgCIek2wB8ZpJjA/+91PbGAeQMhxwEl4YuHJ1YnYspuacXmn3dS03RWxEhMWR8jmDNtdESsRxqwc8jM3CFgdAdTM4BafwznhcE7gVp/FxrnJ2I4EsVag6E4oOlOw/5Lm4uiFt5wDr1uee9dTP/Cl5tK3XS8Zq89e737Z1DD05cgfrc0X/3XlM+f5P4w2P3e9+8rXL36EDVy9UTd0rbr33cpTl+uGrvW99s25N//T+fJXdUPXqnvfqR/+qP55Y+OLYMPgP052f9L/wlevfWC9/IaxVvfesbb3L1w1d/4eqe77ouXStyd7Pn+y5d2uF0ZbhsdaR/QN/V+I948IxM/uzqtu7X/n39CUAQsb8QiA+o0QA0IUjDAoTEMACWCsHiJNGIvagjgRdtGzTnrGhLEmjBmHKT3kNaI0ZPFbXFEvtxCaWrMSYdwWdFMzNiJCMnO3N/iZ+Q0AoWHcByIMjPso33xkas1JTo0DHhNMWYkJuysMYbTZHlxY3Ly/xcdvbZLMLGblMKsftfjgn6k5DWE0jDOYmTFbWTcZCYYWuMC80x222vwOZ3BHsrwrp3L4l4Vtqaqep9o/qer8VHXsd+VVrx7v+Liq85MTuo/3nXrjWPu1/bVvnur//HDLeyf73jvU+krFqctPaF555tz7R9tfL6u+UFo1/FTn1ad73j7UemVf7fMHGn5zsPGlg42/Pdx65cTA10e6vzih++hU/9/ah65rB69r+v/S1PNh0YFB3Ys3Ol4Cj3V+WtP798OaDw4+82rL0D+PNn98tOWvT9S9LVJ1p8sb88rOnHvh0zHz/Bgc1CMhAPWDqB9BGBhhYNALAh7UFhw1ufWQF7JwBoQaA0kTxgI4a0RoI0IbUdqEsSDugy0cagvixARq5gCEthJhhlsIT67+eJf3h34wgCSIMiDKQChrd0VJZg4x+0fHCQChAcQLINSYkbASobU7P1s63ozfM8GkCSYBxAthNGJmt48UTDAJwm7CGZqeWV2/zS+vbIXCccI1YXNwO5JLdEJ1z27pmSR5R/6BkZzHB3ZLW3dJNEJ1Z3r52US5ZpekOVnR+mhBnbCsI0mu2VnQnizvFSj6haUD6WVDSbKe3ZKzWXsvJMt700oHkqTdCeLOtO2StDuhSLerdPBRWa9Aps0s68lXtqQXPisqqi0qbd0pqslUaDPL+lIVXekKXbpCly5pzpC2pCpGdov7BdLunbltWar2vPKu9sEPPxsN3YAmbsBhE8yBaBBF/Ajiw2GfGfFj9sgYQI1DDGQO6iF6DKBAPABbQnqQNsCsAWG3kdL/A8I4EPF5qJuLK/zSKr/2I293TgIwa4QYAPEZAAqAWcwSMoL0qN5lglk94NwG504ytrD44N4Wf3eT/+k+j1p80P8MUBAzi1p9MM6AKAXCboqZWlnlN7f4zYf8zNyal5p0ucM7RHvPCZRdosf6Mx7rSyjWJMm0WZX9GY/1JCu0wrKu3TJNVmWvqKI7RXkmvbwzVd0uVJ3PKBsSKPpTSvoyyoaEpQPbEicU6UTlw6Ly4T3Kc+nqwTT1oKCkb4/yXFLZsKDiUmZ5r1Chy5E3FapaC5WabEmD/OBQYn59akln9t7zCXmNe6RnpPv6M6SaVMVIinQwr/KiSD2Yo9aliE+3nf8zQCyPo1E9EjHBHIAGYNgHwyyO+G3mkAn13zB5DQgL4gEDwppQ/7biBoQFMA7AOSPqMyI+AONAcwAyByHUj+CBYHhluzeX1/ltKAyiPhjnDAClN3lhjINQvwGkYJyDccYEkzcMDtzGLSw+uL/F33vIbzzg3dSU2R4wweSYkTCAbhCltmcMCPbQ7PS20Bv3+NjUkpeaJL2x/wKp9TH3nCw9r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126" name="Picture 6" descr="https://media.thebimhub.com/user_uploads/automation_in_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7" y="886298"/>
            <a:ext cx="3712961" cy="49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ITEhUTExMVFhUXGBcYFhgWFRgYHRoXGBcXFxcYGBgYHSggGBolHhUWIzEhJSkrLi4uFx8zODMtNygtLisBCgoKDg0OGxAQGy0lHyUtLS0tLS0tLS0tLS0tLS0tLS4tLS0tLS0tLS0tLS0tLS0tLS0tLS0tLS0tLS0tLS0tLf/AABEIAQYAwAMBEQACEQEDEQH/xAAbAAACAwEBAQAAAAAAAAAAAAAAAwECBAUGB//EAEIQAAEDAgMEBwMKBgICAwEAAAEAAhEDIQQSMQVBUWETInGBkbHwocHRBhQVIzJCUlNykxYzYoKS4QfxJLI1wtIX/8QAGgEBAAMBAQEAAAAAAAAAAAAAAAECAwQFBv/EADQRAAICAQMDAQYFAwQDAAAAAAABAhEDEiExBEFRExQiYXGBkQUyUqHhFcHwQrHR8SNDYv/aAAwDAQACEQMRAD8A+0B44jxVSpZAUNQdvZdAFzyHt/0gLNEICUBVx3Dv5f7QEgICDc9nmgJcUBBsEAEQIQARoPUBAB1QBv7EADWfXNAAuezRAQ69vH4IC2iArnJ0HebIAl3AICWunt4IA0PI+aAo8ajw7ygLlgO4ICOibwHggIqVWtgG06W5ge8eKElaOKY4kNMkQTY6EAjtsQgKnGM1nlod4BG7gQgK1MdTBjMJ9mk69gQUNw9Vrh1TPE8yA7yIQF3H/SEEtEICBr670AHXsQBv7PXrtQAN59WQADafXJABsOaADwCADaw7kACAEBAbNz3D480BdACAq5s+5AAuOaAoTefW/wB8IBqAEBVzAdQD2j1wCAhlJouAAeQAQko6m3QNbwNhAFtfAW5BASKDZnKCeMCfFAXawN0AA5CNBHkB4IQDePh2IAcUBOgQECw9pQBoOfvKACN3qPXmgA6+u5AA19d6AG8fBADePh2ICBfs3fFAS53jwQEZJ1PcLBAHRDs7LIAkjW44/FAS7j49iAo4XPMf6+CAagBAVc8BARc8h7f9ICwEICUBQ37PMoC6Aq29/DsQAdY7/h65IAdwQAdfXrigAbz69fBAANp9ckAHSPXMoAdw9QgB3D1CAHGPcgBrY96AC8aankgIz/0n2e4oCzSCgKt4eHZwQFBr2H2QPigL9HzPiUJDo+Z8fggJa0DQICyAEBRxmw7z63oCwCAh17ePYhBJKEg0ICG8fUIABtPrkgAi0euaADqhADWe74+uSEg07/UIAbxKEA0b9/uQkjXs48exAWaI0QEoCrm7xr59qADcevBAUm88QR8PJAfMPpTEfn1f3H/FfLevl/U/ucGuXkPpTEfn1f3H/FPXy/qf3GuXkPpTEfn1f3H/ABT18n6n9xrl5M2M+UVSnGavWk6APeTz3rs6TB1XVX6ctly26RSWZx5Y3D7bqvaHNxFUg6fWP+Kyze0YJuGRtNfEtHI2rTGfSlf86r+4/wCKw9oyfqf3J1y8gNqYj8+r+4/4qVmy/qf3GuXkPpSv+dV/cf8AFQ+oyfqf3GuXkPpSv+dV/cf8VPr5OdT+5OuXkPpSv+dV/cf8UWfJ+p/cjXLyH0pX/Oq/uO+KLPk/U/uTrl5D6Ur/AJ1X9x/xRZ8n6n9yNcvIobcrZ+j6etmy5v5j9JjWV0OPULAs+r3W657keq7qyKW3aznvYK1aWRPXfFxuM3U5YZ8eOGRz2lxvvt5CyturHfSlf86r+4/4rm9oyfqf3La5eQ+lK/51X9x3xT18n6n9xrl5FYjblVmXNXq9ZwaOu83Om+y6MEeozatDeyvnsVllceWR9PVc/R9PVzRmjpH6ds+xNHUrB7Rb03XI9V3pvcnDbcqvnLXq9Ulp67xca71GeHU4WlNvdXz2Ecrlwx30rX/Oq/uP+Kx9omv9T+5bW/InE7erMALq1a7g0RUdqdN66en9o6htRlwm+fBWWZx5HfSlf8+r+4/4rl9fI+JP7ltcvJA2pX/Oq/uP+KLPk/U/uRrl5J+k6/51X9x3xV/XyfqZOqXkxrmKAgBSk2DDtGhmc0seG1WyWydRvBHBet+H51ihKOSLeOVKTXZ9jPJHhp7laOOzUHVA2C0OtuzNHkoz9Do66OGcrUmt+9MhTuFnNptrlrXsFUvMGTUaWundlnRe1kfSKcsORwUVtVPUvqZLVVq7OhtlzopBri0uqNBIPHzXl/hMcaeVySklFvf5mma6S+JnZhj05pdLUyFmc9a8zETuF11Pqovo49T6cdalpW21fIrpevTbofsqs7o6kkuLHvaJuSGgESuT8Tw45dTjpUpqLf1LY26fwMfRuOHNbpn5yCTDraxljd8V6Xqxj10ekWKOlPxv87M69zVe5p2hUcMMwhxDj0d5M3A3ri6HHD+oTjJJr3tjSbfpomnTNPEMaHvcHtcXZjNxvHBMuSPU9DObgk4yVUq5CjpmlfJDKP8A5ZMu+xm15xHZyUyzv+lLZfmr/PiFH/y38B2BqE164JJAyQCbCWmYG5cvWQiui6dpbu7ZMH78jNg6JrBz3VHtOYgBroDY0kcV2dVmXQyjhx4000m21blZWK122zr02wAJJganU87LwMjUptpV8PBujFtynNFxGrYcP7T8JXo/g+TT1cU+JWvuZ5lcWzldOc3zq8dJlj+nJC+h9KFf07/5v63/AMGGr/2HS2WCzDB2phz+0mSPcvD/ABGSzdf6fEU1H7G2PbGc+k2s5gqNFUvNw7pGZDyyzpyXsZF0sMjwzcNC2qnqXxvyZLU1qV3+xt25Jp05OUl7P7TB8l5n4NGMeoyafeWl/X/s0zflXzIfTNGrTDaj3B5Ic1zp/uHBWU11fS5XkgouCtNKvoRThJU+TrLwPibkqzRY738IYr8LP812f07N4X3/AINPQkH8IYr8LP8AMJ/T8/hff+B6Mg/hDF/hZ/mFD/Duofj7/wAD0ZmbGfIGvUjMxsjQipBXZ0kOu6W1jqn2e6/2KS6Vy5GUPkRiGNDWsYGjdn9Ssc/TdZmyepNpv5/wTHppJUjMz/jqqCD0bbGQOkMA8QNF2Sy/iMoOLcd9r7186Kro6NNf5D4l+XMxhykOH1m8aLkwdN1eHVor3lT+X2LPppPkB8iMRn6TK3NGWek3TMRons3V+j6O2m7/AM2J9nd33DD/ACHxDJysYMzi49ebnXXsTN03V5nFzrZUvkvoRHpmjK7/AI4qkk9G2+7pDE8QNy7Y5/xKKSuO3fv96Kex/A0VPkLiHNDCxuURA6T8Ol1yY8PWQyvKqt3f1+hd9M2qLO+RGJLw8tZmAIBz7jrZVj0/VxxyxKqlu/8AKJ9nldgPkRiM+fK3NGWc+7XRH03VvCsO2m7+v2I9nldhT+Q+Ia5zgxsujN9ZrAgdiZOm6ueOOOVVHj/KJXTNOzPX/wCO6riXGm2TrFSAe0BdeHJ+I4oKCcaXF71+xR9Jbs10/kZigAA1gAsBnGi4J9D1M25Sq3zv/BdYJJUFT5G4oggtZBBB640Nkx9D1OOSlGrW/JLwSaoR/ANfo+iyMycOk5zrrqurT13r+va1+f4op7K9OkfT+RuKAADWQAABnGgXLLoeplJzlVvfn+Cy6eSMf/8AOqsz0bdZjpOrP6dF3vL+JOGm4+L7186KexmjFfIbEVAA9jCAZ+3v7ly9Ng6zppOWKk6rn+C0umctmKw3/H9ZjszWNnQE1JgcBOi3zvr88PTm1Xw2/sRHpXF2a/4Pxf4Wf5hcH9Oz/D7l/QkH8IYr8LP8wrf07P8AD7j0ZHvl7p1AgBACAEAIAQAgBACAEAIAQAgBACAEAIAQAgBACAEAICHvAuSB2oSk3wKOKZ+Lz80pl/Tl4KuxrBv9immSsUiPn1Pj7ClMejPwMbiWHRw8vNRRV45LsNBQqCEAgFVcQ1pa1xgvJDRe5ALiPAFUc0mk+/AbQ1XJFUsQ1znNBksIDrGxIDh22IVIzjJtLtyRY1XAIAQAgBCQQgVisQ2mxz3mGtEkwTA7AqTmoRcnwg3QxzoBJ0F1a1VgzU9oU3ZYd9thqN6rrsESdOYtqs1mg6+KsjUiaWOpuyAG9RpcyxEtESbi32hqkcsW0l33Fo0rUkEAIDiiMpcXE7pAjhx7SrndT1UkRhnsJyxY7yd+4oy01Je9Yrpi0kZWjcbT4yULaVJcnXwVVjxIaARqAB6hVZx5Yyi92aICgzthkHBBbKuY4aHuPx1HtQm13KiveHAtPPTuOiBw7oxbTYTVwxAJAqOJIGg6J4k8Ny5sybyY/m/9mZSW6OW7Cvl1X6zOMWALvjoy8Aw3TLBN+S5ZY5Juau9Xx4M67/EY/C1G/PTSDg8ubkPWuC1pdlnU3dEdis4TXquHPb7Imn71CdnUn5axY52XonDKKdZsvgwQaric2oMcQqYYyqTT2rinz9RFcj8RQLaOHBFTo7GvlzlxJZIzR1subUBXnBxxwu6/1c3x9+RVJGfEF4wz/wCaGdOzopLhU6MvYIE9a5zRN9FlPUsD5rUq81a+pDvT9R+Fa/8A8j5sKgZ0fUz5x9d1pLOkvpHetIavf9K6ra/P1JXfSL2HSfnJDnQGHO006zZcdJNVxGcHhxKr00Zam03xvs/7iCBuHc3CUJFWC5jsRBeXluWD/VEhsgbgp0SXTwu+2rmxTUV+4p1MmjjAxtXIQzow8PkiL5Q+8T7lWm8eXSnVbXf7WVraVGrAt+td0IrBnRO6TpM96lssZ7l/2pItor4l73uXVO7vntyWXO3gjA03zhyQ6RhHhxIMhx6OxJ+9Y81MIyuDf6H/AGC7fIjAYUl+Dc9r5FB2YnNZwDIDuBu7XXuVcWNuWNyT/L++wUd1fgvs2nUNc0iT0eHc4gyesal6bXccrXO9ivhU3l0PiP73x9v+BG7rwegXoGwIQcyrhWspw4k3nqjsG9Wuzrjkc5WjIKrBownmXe4KaZtpk+WPxlaMrg1vWEyWyZ3+5QjPHG7Tb2FUse8EHdvAAFu4KaLyxRaDGOe0/bcWm7TmOiIY1FrjcpSrT1XkwdDvaePZxCEyjW6KvDmOjf4gj3hCyqSLgmMzCRH2mzpzHFvkhWlxIdQxr9xn+k3/AMTr3JRSWKPc6OGxTX6a8FRo5Z43EehmCAEAuvQa8Q4SAQ7vaZB8QFSUFJUw1fIxXJBACggFJIEoCJQUyZQC6NBrM2URmcXO5uOpv2BUjCMbruQlQxXAIDm4qqXscI0jT9QWGHNqbs7IQUJIxNwjz9099vNbvJE2eSK7mk0CaeVxaMpkGZsddO1VjlTexnqqdruZxTpjV5P6W/FaJsvc+yNNN1NzckOOWSJIB5gQobpr4mbU4vUZ+mp7qXi8q1M00z/UPp4gPGXI3MB1JkiOGvgqvYzcHF3YhuMIMhlMH9J+KtRp6d9y9SsIDmsZzEGQe46KO9FVF3TbBlZpvlh/9JIns1v5ow4NbXsb8JjWutv5/FQ0c+TC47mtQYAgBAcT5UuAGGJMAYqhJOguRfxV4K7O3o1bml+lnPoV6opY1+HLS/50cpJbcRSDsuYhpdEgAmJhXaVq/B0ShBzxRy3Wn/n9i521UfSwop1Wg13vY6q+nGU0w4lvRkwHkty6xYxuUaEm/gQulhGeTVH8qTST8/Hwc/auPq1MJixUqU3mjiaLGva3K2GvoOlwk6Emb7irqKUlt2OjDhhDPjcYtaot134ZuxWOqj53QqVKddowrqocGBsEh7Sx4BILTEjfE6qlLZryYRxQ/wDHkinF6q5/dGevGZ5yt/8Ai9ItEnqxw5Kf+S8Vslf/ALfqPwFN5xeHIcGj5iIAYLCWiAf1EHuhQ60v5lMrisE01fv+fmP2FtitXqtpEAGi14xRy61A4sYG8Acrn23QFE4pK/sU6npseKGtf6q0/Lvf+x6RZnmggMFKoetfdutoRwXnQm2n8jslFKhBKybb5NC9ESY4gjxstMEtM0ysuLOYQvWN1uXo1MrgRuVJxtESVqi+MpgOtobjsPoqYu1ZXG7W4proMhJU1TLvcfiWTDwLO15O3/HvVYT23M4OvdfYrRzA/ZJGhEG4STXbktKmuQq0HA2BPAwdN3epUk0RGaa3LVGmM8EH7wI9vYVZEJq9LOjgMXmgHu+B5qrRzZcVbo2qDnBAKxOHZUaWVGte06tcAQe0FE2i8Jyg9UXTE/RlDouh6Gn0X5eRuXWfsxGt1Op3Zf18mv1NT1eSamzaLqYomlTNIRDCxuURpDYgJqd2Qs+RT9RSeryVZsqgGGmKNIMJBLQxoaS2MpLYgkZWx+kcE1O7JefK5anJ35snDbLoU2uZTo02MfOdrWNAdIg5gBeyOTfInnyTalKTbXG5c4Kl+Wy7OjPVH8v8H6eWiWyvqz897+vkuzCsBDgxoIbkBAEhmuUHc2wtyUWyHOTVN/H6mfZuzxS6Q5i51So6o9xAEk2Atua0ADsUylZpmzPJS4SVI2qDAEBzsM0k6G4I9hXm4ots7ZtUR0J3wO0hR6b7k60AYB97wBPwRKKe7DbfYivQp5iTmM31AF7rqn1Gl0RCU6KhrBowd5JWT6llve8lq1XqSGt6pjSbHhPPzW/TyU00yqj71N8mT56/iB2NaPcujRHwa+nEdhsS90tzGSOqZ3jd3qslpaKThGO9Gb5y/wDG7/IrSkaaI+B9Ks9zHdZ0tuLm43qtUzOUYqS22F0sc9pkuJG+Tu3qZUk2yzxJqktzn7P2s9zyH5XB4zssAQ0OIiWwZiCvN6PqZZMjU3zuvlZ1Z+ljGFx5WzOkzb5hzuiORjsr3h4teMwbEkcVd9XJW9Pup02csuhVpat2rSr9rNOJ2m8VH02US/I1ric4bZ02E6m2itPqZKbjGN0rMYdNFwUpSq3Qs7QL6lMsccj6FSpFtQWQe0SVR53KcXF7OLZdYFGElJbqSRGG2m7o6DWtNSo+mH3cG9WBLnOiNSBYJDqHogoq5NX/ANifTrXNydJOv+jTidoOY1n1R6SocraeZusEmXCRAAJlazzuMY+77z7GUMClKXve6uX/AAYsdtV5o1yGmnUpFjdQ65LTbdofasMnUyeKbSpxaRvj6aCywTdqSZoO0nfWMfTNJ4puqN6zXS0W1Fg4GLXWntD3jJU6tf55M/Z47SjK1aT7f4jNTxr5Z1nQcIah0nP1etpE3PJZLLK477aG/rsavDGntvrr6FsLjapq4dty19DMZcLnq9YwNRIFvxclaGbI8kF2cb/2InhxrHNvlSo04Ta4qGm0NOZ+fOJ/l5DldPHrQAtMfVKbjFLd3fwrkyydK4KUm9lVfGzpLqOQFIOfRqEuEkm/FebCbclbO2UVToU4QVnJbl1wQoA2r9lp5EeB/wBrWe8UyseWhSyLF6TZlv4gR37vaAt+nlpmVltv4OYvUNy1N8EEblScbVENWqG41gDyRoesO/8A3KQlaTK43cfkVw1XK4Hx7N6sxNalQvaOGHWZJAPDgfULPJBZIOL7l8OSqkUbgKZaHNaGupmZaAJBEQeP+lkukxRlGUVTXj+5Z5521J2mZ8JgbuLy7KXlxYDZzcwN9+4GOSxj0V3rbptuuz8GuXPstKV1V90zs1dluqVqlTpHsY9lMA03AZgA7MCCDxEHXVRLpZSyyk20mktvrZwrqVDFGOlNpvn9jWNmsBaRIyUzTaBplMe3qhbezwTTXZV9DH2ibTvu7+op2yG5aYa97HU25GvaROWAIdIgiw3Kj6WNRSbTiqT+BZdVK5OSTUnbXxGV9mtcxjS98sMtfm64de8kX1I0Vp9OpxUW3a4fcrDqHGTaSp8rsJ+hWZKjC+o7pSC9xImRGhi2ip7JHRKLberd+S/tktUZJL3eF2L0tlNBeXPqPc5hZmeQS1h3Nge03Vo9NFW2221W/giXVSaSSSSd7eSzdlsEXd1aRoi4+yYvp9qwUrpoKvgtP0KvqZu/i9X1L0Nnta6m4F006fRtmPs9W5tr1QrRwRi4tdlRE88pKSfd2J2bs/JUrVSAHVHWAvDBp3kyT2rPBg0TnN8t/sXz59cIQXCX7nRXUcoIDkgryU6dnoPgbXZ1jA3+d1pki9bopFrTuQKDuEdtvNR6UvBOuIwU+qQXCxB1nW25aaPcabRRy960heVn4iexvxWemHkvcvBLXMBkBxjmB7lKcFvuQ1JoRi6jGvI6MHfJJvN9O9eko2rsmCk1yK+d8GU/8T7yp0Iv6fxZodiXdGHjKDJbZo7uzeqxjTaM9EdbiI+kav4vYPgtKRp6MDRVxj+ja4HeQ6w13buSijKOOOtxYvDY5xcA6CDY9Ub7I0WniSjaOk7CU/wgdllWzm9WS2stQpZRlkkbp4I2VnLU7GIUBACAEAIAQAgBACAEBzem4NaO6fNeb6lcJHdo8sZiKrrXNwCrZZy23KwijOVjZoNofeHFp9l/ctMfdfApPsxSyLggFbQH2HcRH+J/2F6nTyuCGPloyLc1NuE61Ko3hDh3a+Sq+TGe00zErGxqw16b2/3Du18lD5Mp7STMqk1PR0X5mh3EArM82aptE1NJ4eW/2IijLIAQAgBACAEAIAQAgBAcleQegNqfZae0e2fetZbwiysfzMUsiwzDmHDt87LTE6mis1cShbeFRqnRKe1lhScdx8FZQk+w1LyTWwjnMAiCHTcxYi/ku3p7hH3iiyJTsUzZTjq5o9q6FOyz6iKNeDwGQkl0yIIjijZjkzalVChsgfjPh/tNRf2l+BuH2eGmcxMiNEbKTzOSqhR2QPxnw/2p1F/afgbcNRytDZmN+iqzCctTsYWoUorSNhx39osUZBZACAEAIAQAgBACAEBzvm53wO0rzfSffY7fUXYYGNy3dMGbDjber6Y6N2Vt6tkLzM4E9pjyVLxrsWqXkOmjRrfCfNPUrhIaL5YzEVnBxgwO7fdXy5JKWzKwimtxBqE6k+Kxc5PlmmleBuGbmzN4gewrXCtVxKZHppjsXi20gJ36AcBquyco446nwjCGOWR7HLZ8owCA9hAJ+0DNt1tVOHJDKvcZ1S6KVWmdwOBuLg3CucLVOiUIAoSCAEBSm+S4cDHsB96URZdAZ8RigwgEWIcZn8MaDfrxEQiQsS3abYktcLNO4/aExrcj4AXICmiLGtxjTNjaDcbnTGkxolE2QMaCAQCJIHW6oEiQSbgWjvICULKN2i20tcCSGxE3Ikd0JpFmnD1MzWuIiQDEzEiYUAYgBAcleQegNo6OHKfAytce6kvgUlymKWRcEJG1/un+keyy1yb0/gZw7oUsi5uwVOBPHyXd0+Olb7nNllbo4/ykY4Oa6+WI5SCT2zB3eCz61aopGSzPG1Xk8kzGVTWqMcKbpa/oA6k2o0ENAa7MTOdpJlrhoQtsMIYscckFvxL/AK/uZy/EM7m0nXijo7G+VeIrPpMhrRWdRFGG/dpjNjBfSPsjgvUl06jFt8q7/sc8c8pPfv8A4z02xcTUdVxNN784p1GBhytHVdSZUjqgTdxXPkilGLXc3hJtteDrFZGgIACATTPXeP0nxBH/ANVL4KrkcoJBAEoAQAgBACAEAIDkryD0BmGPWHO3jZaYn7yKzXulA06KlO6LWi4oO4Hvt5q6wzfCKvJFdy9RoDGy5ogka9+5dHs85RS7oyeaMXZnNekNXz2NPmVaPRS7so+qj2NmF2ix7srQ7vAi3eut43FGCmpMxYjawMtNIEc3f6VvRTW5R5O1HNw7aLKhqsw9JtQ6ugk7t5PIeCv6fuqLeyM04p2kjZjGsovYKdKkMgcWdQdU1Ceky8M154pG5LdlpNReyM2yntojJRp06bXOkhjAASYE+AA7grTWrdsiMq2Rvxm06jXkDLEN1HFoPvVI400XlkaZNDajy1xIbaNx3mOKh41YWR0Mw215mWRAJseHIqHjJWS+TXhageXPaZBDRzBEzI71WSrYsne5oVSTn7Uoy6memNPLMAOjM4up5QR94TYjfnjerRZDM2Hw2JBE4lrgCCRA0GaRIGl28zl3KbXgjfyTQw9QMyvxI6QkOzNIHVaZIANoggTHml/An6iKOEqwP/KBbLmE5tXN6QFt503wQZZyMy2vBFHQ2bSqt/m1xUOVo0aBml5LrAagttuy96rJp8IlG01BpI8e34HwVSSQUBKA4jsbSGgc7waPeVnHoV3ZeXV+EVpbRJcAGNEkayT4krR9NGMbitzNdRKTp8EbSxVQVHNzkCbRaxvu7VvCKrgynKV1Zge4nUk9plXozs2gThzyePbPxCxiqys2bvGjCtzE2bIP1re/yKpk/KXx/mM+KEPcP6neZVlwVfItSQbts/zP7R5lUx8F8nJlww67f1N8wrPgquRmPP1h7h4NAUR4JnyTTtSdzMe1h+KP8wX5SlDRx5eYI94R8hHW2G3qE8/cD71lk5NcfB0lmXM2LwLKhYXiSwywzBabXHA2jsJGhKlNoUYj8nqFob1QMpHFvR9GG/pi8fiAOszOtkUif4focHfduXSerly3O4FjTGkzxMtbGlDnbIpZAwZg1peQA4i7ySSeJ6zo7VGpihNP5PYcRDNAwam4YZaDxv5cFOtikWpbBoNjK1wIIM5iTIBEknf1jdNbFI3YXDtpsaxtmtAA7BoqskagPJPbBIOoMeC6zlaogFAdDbIlzX/iaD67iFnj4o0yc2c9aGZ0MJehVHCHeX/5WcvzI0j+VmBrCdAT2CVeylG7ZuGeKjSWOAE3IjceKpOSovCLsvidm1XPcQ2xcSCSNCUU1QlBti27MdIlzB2uTWhoZo2jhQ58mpTbYWLr+rqISpcFpxt8isNgm5hFVh5A8lMpOuCqhvyRiMIHOcelp3JsXc0UqXAcbfJd2BdkDWljjM2cN06TycFCluS4bGerh3sYczSCTHjfX+0eKsmmyrTSOzsxkU285PibeyFjN7msFsalUsCAEAIAQAgBACAEBw9oYF7qhLGkh0Gd19bnmt4zVbmMoNvYX9FuH23MZ2uTX4HpvubK9OkaTC55cGHLLRrO6/YFVOV7Fmo6dzH09AaU3O/U6PJWqT7lbiuxs2fiw7OGsa2GkiBqRx4qso1RaErujC7alU/ejsAHuV9ESnqSLYLFPNRsvcb6SeBSUVpJjJtidoH6x/6j5qY8FZclMIOu39Q80lwQuS+0T9Y7uHg0D3JDgmfJfZtnF3AT4dbyaVE/BMPJlAJ7T5qxQfjTcNG4D26ezKoj5LS8DqdZ7XNa09o3GYAkcLA96rSe5ZNrY9AABYWCwNgQAgBACAEAIAQAgBAcXEYh76IfmMhxDoMTOhIHd4rZJKVGTk3GzlrUyN+C61KqzhDh3a+SzltJM0jvFowLQzN+xT9ZHEEeR9yzycGmPkwEK5maNn/zG9/kVE+C0OSuOP1j/wBTvMpHgiXJfZzZqDv9oge0hJ8Ew5F1yXOcYNyT4lFwHux9MFtJxi7revB/ioe7JWyE4Vku4R6nuue5S2QkDDmeTpeez/oeScIcs27Jp5qhfuH/AEB3D3Kk3SovBW7O2sTUEAIAQAgBACAEAIAQHn9lmS6mdHi36hceuS3n5MIeDFlMxF+CvZSjpbIw7w+SwhpBBkR59izySVGuOLsU7ZpH2nsb2uv4K2sjQOwNKk14irmdewaY0O9Vk21wTFRT5F13UGucMj3EEzLgBM7oUrU0Q9KYzA4hheA2kBreSToVEk63ZMZK9kKq7ROYwymLm+W+uuqlQVEOe47C4+oQ9xIgC0AC8GPbHiolBWSpsy/SVY/fPgPgraIldch+K2hUEAPOkk2vOm7gAf7lEYImU2iDtCoGSXSTxA01O7hH+R4JoVjW0iPnDSIfTb1vwdUxx4Hh4hK8C/J2MJhwxsC++VjJ2zVKhygkEAIAQAgBACAEAIAQHAbiqLDLKZJGhc73Bb6ZPlmOqK4Q/H457cpYQGvEggCZ3yeKiMU+SZSa4MHzt8glzjBBuTu5K+lUU1MZtVkVCRo4Bw8j7QVEOCZ8isGfrG/qHtsplwRHknH/AMx/aT43SPAnyN2V9ueAn2j3SonwTDkxyrlDW7q0o3uPwJ8meKpzIvxEXhGXk6D14wCe0BTIiJVvXdJ3meXZ2e5OEOWWcczp3Dy4x2mY5wnA5Zt2Zh87s5Fhp7h63qk3SovBW7O0sTUEAIAQAgBACAEAIAQAgPJ1aZaS06ixXUnZytVsasP16bmb29ZvZ94Kr2dl1uqM1Ok532Wk9gJVrRVJs6VfBPcynIDSAQcxAtu8vas1JJs0cW0hNHCNa5pNVkgizZdv5KXJtcFVFJ8l8Y2jnOYvJtZoA+6OKiOqi0tNlsNUpBr3NY6w3u1m27TUeKNOwnFIQzEsJAFFg7ST3qzT8lU14GYnGw7KKdO1rtmDvGvd3KFHbklz7UFXGEADJTk6jJbdz3kewHeiiHKiDiRp0bJOuUEW7jv9app+I1fAZRw7KktZLSLm+YHlKhtx5JSUtkdelTDQANAsW7NUqLoAQAgBACAEAIAQAgBACA47mUnauL3tbfKIzAdupA4LX3l8DKov4mdmPa0yyk0cyST47lbQ3yyNaXCLY/F1JEPORwlsWtvFuCRihKTFYdxcx7SZMZhPLXyA71L2aZC3TRlYbjtCsypo2h9s9jf/AFCiHBM+QJil+o/9/wDq3xUf6h/pIwtpdw09erZlL8BeStIR1nf9n17zuR+AvIA/eNydB63f9dgDKNJzjAu46nhxUN0Sk2d3CYYMbA7ysJSs2iqHqCQQAgBAQ5wGqAgVAgBtQHQoCyAU/EMES9ok5RLgJd+EXueSElm1mlxaHNLhGZoIkTpI1CAuhAIDyzmlhDgebXD1Y8l1cnNwMfTz9Zgv95o/9mjgeG5VutmTV7o00cG8sLXjKNWFxAvwjWCocldosouqZXD02U3AmqCZghrSfE6I22tkElF8lH9Cwxke4ji4Ds0CLUyHpQzE4oZ4FNhPVu4E6gc0jHbkly34CrjnyA3KLbmDfpu4ZUUVyw5PhEOx1SYDyANTb3D13ppQ1Mj59U1zO5DjzPr/AE0oamaMGX1D1gHN3kgDwIuqypFo2+TpYfDtYIaFm22XSS4GqCQQAgBACA5+3cUaVGpVAk02PeAd5a0uA9ilEnGwHygqPqUqTqbWmp84zOvANGs6nlABPWcGkgSRY3MXkGv5O7UfXL87A3IYbG9pBIm5vY8OwKGDvKCDxTNmVQ2tmwzqr69N7aebIWMNatXfUa+XdQTUY5xA6wa0CS0BCx1vk1hX0n1mZHinOdrqjWh5qPe91ZuZriXsnK4E6Z4kxDRB30IBAcJrqTJDZqE6g2HhvW+7MfdXxKPxzz9ghn9IAHgd/Z5ppXcjU+wiocxnR28HeeU6Hl4cFZbEclzRdUEhpzb7a8+3io1JE02OfgnHKTlB0Mn4erLP1oIlwbLnBtzSXjQWAO4AG6p7RFE6NyRhWXOd0nU5R371HtK8DQgGz5+w6Y3Fse0Tf2K8c6kNBowuy9778vid6lz8FlDydFoiwWZclACAEAIAQAgE4vDNqNLHAFpBDgRIIIgg8iCgM42VS/A3UkdXQmp0pIvrn63alkjMNgWUzLABOsCJ1ib80A3FUBUY5hJAc0tMaw4QY53QgznZwgBrntALIAe6A1ggN10Mkk6m0yBCEl6ODLXB3SPMGoYJMHO4Og8mxA4IDUhAIDzuIw5bYwfb8D7V0J2YNUWweH6R0TbnflbePFRKWlCKt0aw1rbNaLb3X8OC45ZpN0aUkS57jqSsbbJG0cJmEzA7FdYmyUhnzHn7Fb0SdJdmEaNbqyxpCh4EaK6JJUkAgBACAEAIAQAgBACAEAIAQAgBAC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130" name="Picture 10" descr="http://www.iospress.nl/wp-content/uploads/2011/07/157008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22" y="886298"/>
            <a:ext cx="3656753" cy="49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 community track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75892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3. </a:t>
            </a:r>
            <a:r>
              <a:rPr lang="nl-NL" sz="28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Standardisation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43454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4.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Industrial </a:t>
            </a:r>
            <a:r>
              <a:rPr lang="nl-NL" sz="28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uptake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9280" y="5603756"/>
            <a:ext cx="756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6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Outline</a:t>
            </a:r>
            <a:endParaRPr lang="nl-BE" sz="9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08839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LDWG status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900" dirty="0" err="1" smtClean="0"/>
              <a:t>Joining</a:t>
            </a:r>
            <a:r>
              <a:rPr lang="nl-BE" sz="2900" dirty="0" smtClean="0"/>
              <a:t> / </a:t>
            </a:r>
            <a:r>
              <a:rPr lang="nl-BE" sz="2900" dirty="0" err="1" smtClean="0"/>
              <a:t>combining</a:t>
            </a:r>
            <a:r>
              <a:rPr lang="nl-BE" sz="2900" dirty="0" smtClean="0"/>
              <a:t> </a:t>
            </a:r>
            <a:r>
              <a:rPr lang="nl-BE" sz="2900" dirty="0" err="1" smtClean="0"/>
              <a:t>initiatives</a:t>
            </a:r>
            <a:endParaRPr lang="nl-BE" sz="2900" dirty="0"/>
          </a:p>
        </p:txBody>
      </p:sp>
      <p:sp>
        <p:nvSpPr>
          <p:cNvPr id="3" name="Oval 2"/>
          <p:cNvSpPr/>
          <p:nvPr/>
        </p:nvSpPr>
        <p:spPr>
          <a:xfrm>
            <a:off x="1115616" y="2780928"/>
            <a:ext cx="3096344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115616" y="342435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W3C LBD Community Group</a:t>
            </a:r>
            <a:endParaRPr lang="nl-BE" dirty="0"/>
          </a:p>
        </p:txBody>
      </p:sp>
      <p:sp>
        <p:nvSpPr>
          <p:cNvPr id="7" name="Oval 6"/>
          <p:cNvSpPr/>
          <p:nvPr/>
        </p:nvSpPr>
        <p:spPr>
          <a:xfrm>
            <a:off x="5004048" y="2780928"/>
            <a:ext cx="3096344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5004048" y="342435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BuildingSMART</a:t>
            </a:r>
            <a:r>
              <a:rPr lang="nl-NL" dirty="0" smtClean="0"/>
              <a:t> </a:t>
            </a:r>
            <a:r>
              <a:rPr lang="nl-NL" dirty="0" err="1" smtClean="0"/>
              <a:t>Linked</a:t>
            </a:r>
            <a:r>
              <a:rPr lang="nl-NL" dirty="0" smtClean="0"/>
              <a:t> Data </a:t>
            </a:r>
            <a:r>
              <a:rPr lang="nl-NL" dirty="0" err="1" smtClean="0"/>
              <a:t>Working</a:t>
            </a:r>
            <a:r>
              <a:rPr lang="nl-NL" dirty="0" smtClean="0"/>
              <a:t> Group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556792"/>
            <a:ext cx="2304256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linkedbuildingdata.net</a:t>
            </a:r>
            <a:endParaRPr lang="nl-B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2078524"/>
            <a:ext cx="2808312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www.w3.org/community/lbd/</a:t>
            </a:r>
            <a:endParaRPr lang="nl-BE" sz="1600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2267744" y="1895346"/>
            <a:ext cx="0" cy="980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3887924" y="2417078"/>
            <a:ext cx="0" cy="723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2646" y="1421611"/>
            <a:ext cx="919514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 smtClean="0"/>
              <a:t>ifcOWL</a:t>
            </a:r>
            <a:endParaRPr lang="nl-BE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4869160"/>
            <a:ext cx="7848872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600" dirty="0" err="1" smtClean="0"/>
              <a:t>linkedbuildingdata</a:t>
            </a:r>
            <a:r>
              <a:rPr lang="nl-NL" sz="1600" dirty="0" smtClean="0"/>
              <a:t> </a:t>
            </a:r>
            <a:r>
              <a:rPr lang="nl-NL" sz="1600" dirty="0" err="1" smtClean="0"/>
              <a:t>people</a:t>
            </a:r>
            <a:endParaRPr lang="nl-BE" sz="1600" dirty="0"/>
          </a:p>
        </p:txBody>
      </p:sp>
      <p:cxnSp>
        <p:nvCxnSpPr>
          <p:cNvPr id="18" name="Straight Arrow Connector 17"/>
          <p:cNvCxnSpPr>
            <a:stCxn id="3" idx="4"/>
          </p:cNvCxnSpPr>
          <p:nvPr/>
        </p:nvCxnSpPr>
        <p:spPr>
          <a:xfrm>
            <a:off x="2663788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14372" y="446283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0862" y="2419565"/>
            <a:ext cx="1661476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LDAC event</a:t>
            </a:r>
            <a:endParaRPr lang="nl-BE" sz="1600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971600" y="2758119"/>
            <a:ext cx="0" cy="2111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5301208"/>
            <a:ext cx="2845949" cy="120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824" y="5301208"/>
            <a:ext cx="2798412" cy="171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909" y="5327504"/>
            <a:ext cx="2798412" cy="153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07504" y="6453336"/>
            <a:ext cx="88924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223515" y="5281784"/>
            <a:ext cx="88924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52403" y="1760165"/>
            <a:ext cx="0" cy="1236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08304" y="1554832"/>
            <a:ext cx="919514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 smtClean="0"/>
              <a:t>bSDD</a:t>
            </a:r>
            <a:endParaRPr lang="nl-BE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768061" y="1893386"/>
            <a:ext cx="0" cy="1236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72483" y="1203682"/>
            <a:ext cx="919514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MVD</a:t>
            </a:r>
            <a:endParaRPr lang="nl-BE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32240" y="1542236"/>
            <a:ext cx="0" cy="1236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535-5C31-4907-B49F-E9D940B08C33}" type="slidenum">
              <a:rPr lang="fr-BE" smtClean="0"/>
              <a:t>13</a:t>
            </a:fld>
            <a:endParaRPr lang="fr-BE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" y="4005064"/>
            <a:ext cx="83632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1256" y="386104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01416" y="386104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09728" y="386104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9992" y="2564904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Singapore</a:t>
            </a:r>
            <a:b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</a:br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ITM </a:t>
            </a:r>
            <a:b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</a:br>
            <a:r>
              <a:rPr lang="nl-NL" b="1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October</a:t>
            </a:r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2015</a:t>
            </a:r>
            <a:endParaRPr lang="nl-BE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513984" y="386104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04248" y="2564904"/>
            <a:ext cx="14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Rotterdam</a:t>
            </a:r>
            <a:b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</a:br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ISM </a:t>
            </a:r>
            <a:b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</a:br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April</a:t>
            </a:r>
            <a:b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</a:br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2016</a:t>
            </a:r>
            <a:endParaRPr lang="nl-BE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689448" y="3969060"/>
            <a:ext cx="0" cy="10801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81536" y="3933056"/>
            <a:ext cx="0" cy="108012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49688" y="3933056"/>
            <a:ext cx="0" cy="72008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49488" y="3969060"/>
            <a:ext cx="0" cy="10801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61456" y="5075892"/>
            <a:ext cx="138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LDAC 2015</a:t>
            </a:r>
          </a:p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Eindhoven</a:t>
            </a:r>
            <a:endParaRPr lang="nl-BE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913584" y="3969060"/>
            <a:ext cx="0" cy="10801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17640" y="3969060"/>
            <a:ext cx="0" cy="10801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57042" y="4797152"/>
            <a:ext cx="1385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CIB W78 2015</a:t>
            </a:r>
          </a:p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Eindhoven</a:t>
            </a:r>
            <a:endParaRPr lang="nl-BE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01216" y="3944089"/>
            <a:ext cx="0" cy="108012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-118864" y="5086925"/>
            <a:ext cx="138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LDAC 2014</a:t>
            </a:r>
          </a:p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Helsinki</a:t>
            </a:r>
            <a:endParaRPr lang="nl-BE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641776" y="3951058"/>
            <a:ext cx="0" cy="10801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01816" y="3951058"/>
            <a:ext cx="0" cy="10801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61856" y="3951058"/>
            <a:ext cx="0" cy="10801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53944" y="3951058"/>
            <a:ext cx="0" cy="10801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93904" y="3933056"/>
            <a:ext cx="0" cy="72008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28692" y="4797152"/>
            <a:ext cx="1385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SWIMing</a:t>
            </a:r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</a:t>
            </a:r>
            <a:r>
              <a:rPr lang="nl-NL" b="1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VoCamp</a:t>
            </a:r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2016</a:t>
            </a:r>
          </a:p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Dublin</a:t>
            </a:r>
            <a:endParaRPr lang="nl-BE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8423920" y="3910475"/>
            <a:ext cx="0" cy="108012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58708" y="5062603"/>
            <a:ext cx="138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LDAC 2016</a:t>
            </a:r>
          </a:p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Madrid</a:t>
            </a:r>
            <a:endParaRPr lang="nl-BE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48" name="Picture 2" descr="Welcome to buildingSMART-Tech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525531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95536" y="2564904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Toronto ITM </a:t>
            </a:r>
            <a:r>
              <a:rPr lang="nl-NL" b="1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October</a:t>
            </a:r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2014</a:t>
            </a:r>
            <a:endParaRPr lang="nl-BE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44960" y="2564904"/>
            <a:ext cx="1304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Watford</a:t>
            </a:r>
            <a:b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</a:br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ITM </a:t>
            </a:r>
            <a:r>
              <a:rPr lang="nl-NL" b="1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March</a:t>
            </a:r>
            <a:endParaRPr lang="nl-NL" b="1" dirty="0" smtClean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algn="ctr"/>
            <a:r>
              <a:rPr lang="nl-NL" b="1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2015</a:t>
            </a:r>
            <a:endParaRPr lang="nl-BE" b="1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4" grpId="0"/>
      <p:bldP spid="37" grpId="0"/>
      <p:bldP spid="39" grpId="0"/>
      <p:bldP spid="45" grpId="0"/>
      <p:bldP spid="47" grpId="0"/>
      <p:bldP spid="32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0040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360040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Infrastructure</a:t>
            </a:r>
            <a:r>
              <a:rPr lang="nl-BE" dirty="0" smtClean="0"/>
              <a:t> Room</a:t>
            </a:r>
            <a:endParaRPr lang="fr-BE" dirty="0"/>
          </a:p>
        </p:txBody>
      </p:sp>
      <p:sp>
        <p:nvSpPr>
          <p:cNvPr id="8" name="Rounded Rectangle 7"/>
          <p:cNvSpPr/>
          <p:nvPr/>
        </p:nvSpPr>
        <p:spPr>
          <a:xfrm>
            <a:off x="2088232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extBox 8"/>
          <p:cNvSpPr txBox="1"/>
          <p:nvPr/>
        </p:nvSpPr>
        <p:spPr>
          <a:xfrm>
            <a:off x="2088232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Technical Room</a:t>
            </a:r>
            <a:endParaRPr lang="fr-BE" dirty="0"/>
          </a:p>
        </p:txBody>
      </p:sp>
      <p:sp>
        <p:nvSpPr>
          <p:cNvPr id="10" name="Rounded Rectangle 9"/>
          <p:cNvSpPr/>
          <p:nvPr/>
        </p:nvSpPr>
        <p:spPr>
          <a:xfrm>
            <a:off x="3824808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3824808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Building </a:t>
            </a:r>
            <a:br>
              <a:rPr lang="nl-BE" dirty="0" smtClean="0"/>
            </a:br>
            <a:r>
              <a:rPr lang="nl-BE" dirty="0" smtClean="0"/>
              <a:t>Room</a:t>
            </a:r>
            <a:endParaRPr lang="fr-BE" dirty="0"/>
          </a:p>
        </p:txBody>
      </p:sp>
      <p:sp>
        <p:nvSpPr>
          <p:cNvPr id="12" name="Rounded Rectangle 11"/>
          <p:cNvSpPr/>
          <p:nvPr/>
        </p:nvSpPr>
        <p:spPr>
          <a:xfrm>
            <a:off x="5544616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/>
          <p:cNvSpPr txBox="1"/>
          <p:nvPr/>
        </p:nvSpPr>
        <p:spPr>
          <a:xfrm>
            <a:off x="5544616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Product </a:t>
            </a:r>
            <a:br>
              <a:rPr lang="nl-BE" dirty="0" smtClean="0"/>
            </a:br>
            <a:r>
              <a:rPr lang="nl-BE" dirty="0" smtClean="0"/>
              <a:t>Room</a:t>
            </a:r>
            <a:endParaRPr lang="fr-BE" dirty="0"/>
          </a:p>
        </p:txBody>
      </p:sp>
      <p:sp>
        <p:nvSpPr>
          <p:cNvPr id="14" name="Rounded Rectangle 13"/>
          <p:cNvSpPr/>
          <p:nvPr/>
        </p:nvSpPr>
        <p:spPr>
          <a:xfrm>
            <a:off x="7286841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/>
          <p:cNvSpPr txBox="1"/>
          <p:nvPr/>
        </p:nvSpPr>
        <p:spPr>
          <a:xfrm>
            <a:off x="7286841" y="277382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Regulatory</a:t>
            </a:r>
            <a:r>
              <a:rPr lang="nl-BE" dirty="0" smtClean="0"/>
              <a:t> Room</a:t>
            </a:r>
            <a:endParaRPr lang="fr-BE" dirty="0"/>
          </a:p>
        </p:txBody>
      </p:sp>
      <p:sp>
        <p:nvSpPr>
          <p:cNvPr id="16" name="Rounded Rectangle 15"/>
          <p:cNvSpPr/>
          <p:nvPr/>
        </p:nvSpPr>
        <p:spPr>
          <a:xfrm>
            <a:off x="360041" y="872716"/>
            <a:ext cx="8510976" cy="1548172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TextBox 16"/>
          <p:cNvSpPr txBox="1"/>
          <p:nvPr/>
        </p:nvSpPr>
        <p:spPr>
          <a:xfrm>
            <a:off x="2555776" y="1033366"/>
            <a:ext cx="43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 smtClean="0"/>
              <a:t>BuildingSMART</a:t>
            </a:r>
            <a:endParaRPr lang="fr-BE" sz="4000" dirty="0"/>
          </a:p>
        </p:txBody>
      </p:sp>
      <p:pic>
        <p:nvPicPr>
          <p:cNvPr id="18" name="Picture 2" descr="https://bsi-intranet.org/kos/picture-cache/681/pic-factory/0_225_400_230_dim_not-set_pics_-1000180589_no_cr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3" b="31570"/>
          <a:stretch/>
        </p:blipFill>
        <p:spPr bwMode="auto">
          <a:xfrm>
            <a:off x="1907704" y="6202628"/>
            <a:ext cx="1939230" cy="6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Up Arrow 18"/>
          <p:cNvSpPr/>
          <p:nvPr/>
        </p:nvSpPr>
        <p:spPr>
          <a:xfrm>
            <a:off x="2411760" y="5085184"/>
            <a:ext cx="936104" cy="100811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Curved Down Arrow 19"/>
          <p:cNvSpPr/>
          <p:nvPr/>
        </p:nvSpPr>
        <p:spPr>
          <a:xfrm>
            <a:off x="2807804" y="2263761"/>
            <a:ext cx="180909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2807804" y="1975729"/>
            <a:ext cx="334837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2830612" y="1777707"/>
            <a:ext cx="5341787" cy="787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>
            <a:off x="971600" y="2276872"/>
            <a:ext cx="1846111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796" y="3700189"/>
            <a:ext cx="1404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smtClean="0"/>
              <a:t>BIM</a:t>
            </a:r>
          </a:p>
          <a:p>
            <a:pPr algn="ctr"/>
            <a:r>
              <a:rPr lang="nl-BE" sz="2800" b="1" dirty="0" smtClean="0"/>
              <a:t>Infra GIS</a:t>
            </a:r>
            <a:endParaRPr lang="fr-BE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23928" y="3717032"/>
            <a:ext cx="1404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IDMs</a:t>
            </a:r>
            <a:endParaRPr lang="nl-BE" sz="2800" b="1" dirty="0" smtClean="0"/>
          </a:p>
          <a:p>
            <a:pPr algn="ctr"/>
            <a:r>
              <a:rPr lang="nl-BE" sz="2800" b="1" dirty="0" err="1" smtClean="0"/>
              <a:t>MVDs</a:t>
            </a:r>
            <a:endParaRPr lang="nl-BE" sz="2800" b="1" dirty="0" smtClean="0"/>
          </a:p>
          <a:p>
            <a:pPr algn="ctr"/>
            <a:r>
              <a:rPr lang="nl-BE" sz="2800" b="1" dirty="0" smtClean="0"/>
              <a:t>BIM-Guides</a:t>
            </a:r>
            <a:endParaRPr lang="fr-BE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34372" y="3735828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bSDD</a:t>
            </a:r>
            <a:endParaRPr lang="fr-BE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76597" y="3735828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smtClean="0"/>
              <a:t>Rules</a:t>
            </a:r>
            <a:endParaRPr lang="fr-BE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77988" y="3717032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ifcOWL</a:t>
            </a:r>
            <a:endParaRPr lang="nl-BE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753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535-5C31-4907-B49F-E9D940B08C33}" type="slidenum">
              <a:rPr lang="fr-BE" smtClean="0"/>
              <a:t>15</a:t>
            </a:fld>
            <a:endParaRPr lang="fr-BE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400" dirty="0" err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Officialisation</a:t>
            </a:r>
            <a:r>
              <a:rPr lang="nl-NL" sz="34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of </a:t>
            </a:r>
            <a:r>
              <a:rPr lang="nl-NL" sz="3400" dirty="0" err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Linked</a:t>
            </a:r>
            <a:r>
              <a:rPr lang="nl-NL" sz="34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Data </a:t>
            </a:r>
            <a:r>
              <a:rPr lang="nl-NL" sz="3400" dirty="0" err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Working</a:t>
            </a:r>
            <a:r>
              <a:rPr lang="nl-NL" sz="34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Group</a:t>
            </a:r>
            <a:endParaRPr lang="fr-BE" sz="34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776" y="764704"/>
            <a:ext cx="8604448" cy="578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445224"/>
            <a:ext cx="790262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400" b="1" dirty="0" err="1" smtClean="0">
                <a:solidFill>
                  <a:srgbClr val="FF0000"/>
                </a:solidFill>
              </a:rPr>
              <a:t>Linked</a:t>
            </a:r>
            <a:r>
              <a:rPr lang="nl-BE" sz="1400" b="1" dirty="0" smtClean="0">
                <a:solidFill>
                  <a:srgbClr val="FF0000"/>
                </a:solidFill>
              </a:rPr>
              <a:t> Data </a:t>
            </a:r>
            <a:r>
              <a:rPr lang="nl-BE" sz="1400" b="1" dirty="0" err="1" smtClean="0">
                <a:solidFill>
                  <a:srgbClr val="FF0000"/>
                </a:solidFill>
              </a:rPr>
              <a:t>Working</a:t>
            </a:r>
            <a:r>
              <a:rPr lang="nl-BE" sz="1400" b="1" dirty="0" smtClean="0">
                <a:solidFill>
                  <a:srgbClr val="FF0000"/>
                </a:solidFill>
              </a:rPr>
              <a:t> Group &gt;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Linked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Data Working Group is responsible for building and maintaining a recommended version of an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ifcOWL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ontology as an equivalent to the IFC EXPRESS schema.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ifcOWL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ontology is to be used in linked data and semantic web applications that consume IFC data.</a:t>
            </a:r>
            <a:endParaRPr lang="nl-BE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BE" sz="1400" b="1" dirty="0">
              <a:solidFill>
                <a:srgbClr val="FF0000"/>
              </a:solidFill>
            </a:endParaRPr>
          </a:p>
          <a:p>
            <a:endParaRPr lang="nl-BE" sz="1400" b="1" dirty="0" smtClean="0">
              <a:solidFill>
                <a:srgbClr val="FF0000"/>
              </a:solidFill>
            </a:endParaRPr>
          </a:p>
          <a:p>
            <a:endParaRPr lang="nl-BE" sz="1400" b="1" dirty="0">
              <a:solidFill>
                <a:srgbClr val="FF0000"/>
              </a:solidFill>
            </a:endParaRPr>
          </a:p>
          <a:p>
            <a:endParaRPr lang="nl-BE" sz="1400" b="1" dirty="0" smtClean="0">
              <a:solidFill>
                <a:srgbClr val="FF0000"/>
              </a:solidFill>
            </a:endParaRPr>
          </a:p>
          <a:p>
            <a:endParaRPr lang="fr-B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duct Road Ma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2" y="2204864"/>
            <a:ext cx="9144000" cy="41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0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 smtClean="0"/>
              <a:t>Fit in </a:t>
            </a:r>
            <a:r>
              <a:rPr lang="nl-NL" sz="3600" dirty="0" err="1" smtClean="0"/>
              <a:t>BuildingSMART</a:t>
            </a:r>
            <a:r>
              <a:rPr lang="nl-NL" sz="3600" dirty="0" smtClean="0"/>
              <a:t> </a:t>
            </a:r>
            <a:r>
              <a:rPr lang="nl-NL" sz="3600" dirty="0" err="1" smtClean="0"/>
              <a:t>activities</a:t>
            </a:r>
            <a:endParaRPr lang="fr-BE" sz="3600" dirty="0"/>
          </a:p>
        </p:txBody>
      </p:sp>
      <p:sp>
        <p:nvSpPr>
          <p:cNvPr id="6" name="Rectangle 5"/>
          <p:cNvSpPr/>
          <p:nvPr/>
        </p:nvSpPr>
        <p:spPr>
          <a:xfrm>
            <a:off x="120735" y="98072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Purpose:</a:t>
            </a:r>
          </a:p>
          <a:p>
            <a:pPr fontAlgn="base"/>
            <a:r>
              <a:rPr lang="en-US" b="1" dirty="0"/>
              <a:t>Bring together experts in BIM and Web of Data technologies </a:t>
            </a:r>
            <a:r>
              <a:rPr lang="en-US" dirty="0"/>
              <a:t>to define existing and future use cases and requirements for linked data based applications across the building life cycle.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997" y="6444044"/>
            <a:ext cx="8892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dirty="0" smtClean="0"/>
              <a:t>http://www.buildingsmart.org/standards/technical-vision/technical-roadmaps/</a:t>
            </a:r>
            <a:endParaRPr lang="fr-BE" dirty="0"/>
          </a:p>
        </p:txBody>
      </p:sp>
      <p:sp>
        <p:nvSpPr>
          <p:cNvPr id="8" name="Down Arrow 7"/>
          <p:cNvSpPr/>
          <p:nvPr/>
        </p:nvSpPr>
        <p:spPr>
          <a:xfrm rot="19101391">
            <a:off x="6192739" y="4334191"/>
            <a:ext cx="648072" cy="144016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33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 smtClean="0"/>
              <a:t>Status in </a:t>
            </a:r>
            <a:r>
              <a:rPr lang="nl-NL" sz="3600" dirty="0" err="1" smtClean="0"/>
              <a:t>the</a:t>
            </a:r>
            <a:r>
              <a:rPr lang="nl-NL" sz="3600" dirty="0" smtClean="0"/>
              <a:t> </a:t>
            </a:r>
            <a:r>
              <a:rPr lang="nl-NL" sz="3600" dirty="0" err="1" smtClean="0"/>
              <a:t>standards</a:t>
            </a:r>
            <a:r>
              <a:rPr lang="nl-NL" sz="3600" dirty="0" smtClean="0"/>
              <a:t> </a:t>
            </a:r>
            <a:r>
              <a:rPr lang="nl-NL" sz="3600" dirty="0" err="1" smtClean="0"/>
              <a:t>process</a:t>
            </a:r>
            <a:endParaRPr lang="fr-BE" sz="3600" dirty="0"/>
          </a:p>
        </p:txBody>
      </p:sp>
      <p:pic>
        <p:nvPicPr>
          <p:cNvPr id="2050" name="Picture 2" descr="14 10 23 Standards Process Overvi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047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030580"/>
            <a:ext cx="800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hlinkClick r:id="rId3"/>
              </a:rPr>
              <a:t>http://www.buildingsmart.org/standards/standards-process/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2" name="Down Arrow 1"/>
          <p:cNvSpPr/>
          <p:nvPr/>
        </p:nvSpPr>
        <p:spPr>
          <a:xfrm rot="19101391">
            <a:off x="2544029" y="1747390"/>
            <a:ext cx="648072" cy="144016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5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194" name="Picture 2" descr="http://circusmash.co.uk/wp-content/uploads/2015/11/fu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" y="364356"/>
            <a:ext cx="9179367" cy="60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 community track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75892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3. </a:t>
            </a:r>
            <a:r>
              <a:rPr lang="nl-NL" sz="28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Standardisation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43454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4.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Industrial </a:t>
            </a:r>
            <a:r>
              <a:rPr lang="nl-NL" sz="28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uptake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9280" y="5603756"/>
            <a:ext cx="756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6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Outline</a:t>
            </a:r>
            <a:endParaRPr lang="nl-BE" sz="9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08839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LDWG status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4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 community track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75892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3. </a:t>
            </a:r>
            <a:r>
              <a:rPr lang="nl-NL" sz="28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Standardisation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43454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4.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Industrial </a:t>
            </a:r>
            <a:r>
              <a:rPr lang="nl-NL" sz="28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uptake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9280" y="5603756"/>
            <a:ext cx="756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6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Outline</a:t>
            </a:r>
            <a:endParaRPr lang="nl-BE" sz="9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08839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LDWG status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1266" name="Picture 2" descr="https://justsomegoodthoughts.files.wordpress.com/2013/04/living-in-the-pres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8" y="332656"/>
            <a:ext cx="9287188" cy="61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8333" r="10200" b="12500"/>
          <a:stretch/>
        </p:blipFill>
        <p:spPr bwMode="auto">
          <a:xfrm>
            <a:off x="-21526" y="836712"/>
            <a:ext cx="9165526" cy="526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6096" y="1340768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5652120" y="162880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EXPRESS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245" y="1340768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7"/>
          <p:cNvSpPr txBox="1"/>
          <p:nvPr/>
        </p:nvSpPr>
        <p:spPr>
          <a:xfrm>
            <a:off x="1545285" y="162880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IFC-SPF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10" name="Straight Arrow Connector 9"/>
          <p:cNvCxnSpPr>
            <a:stCxn id="7" idx="3"/>
            <a:endCxn id="3" idx="1"/>
          </p:cNvCxnSpPr>
          <p:nvPr/>
        </p:nvCxnSpPr>
        <p:spPr>
          <a:xfrm>
            <a:off x="3561509" y="1916832"/>
            <a:ext cx="187458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36096" y="2852936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extBox 11"/>
          <p:cNvSpPr txBox="1"/>
          <p:nvPr/>
        </p:nvSpPr>
        <p:spPr>
          <a:xfrm>
            <a:off x="5796136" y="314096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XSD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5245" y="2852936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extBox 13"/>
          <p:cNvSpPr txBox="1"/>
          <p:nvPr/>
        </p:nvSpPr>
        <p:spPr>
          <a:xfrm>
            <a:off x="1545285" y="314096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XML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15" name="Straight Arrow Connector 14"/>
          <p:cNvCxnSpPr>
            <a:stCxn id="13" idx="3"/>
            <a:endCxn id="11" idx="1"/>
          </p:cNvCxnSpPr>
          <p:nvPr/>
        </p:nvCxnSpPr>
        <p:spPr>
          <a:xfrm>
            <a:off x="3561509" y="3429000"/>
            <a:ext cx="187458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36096" y="4365104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TextBox 16"/>
          <p:cNvSpPr txBox="1"/>
          <p:nvPr/>
        </p:nvSpPr>
        <p:spPr>
          <a:xfrm>
            <a:off x="5796136" y="465313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ifcOWL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5245" y="4365104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extBox 18"/>
          <p:cNvSpPr txBox="1"/>
          <p:nvPr/>
        </p:nvSpPr>
        <p:spPr>
          <a:xfrm>
            <a:off x="1545285" y="465313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RDF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20" name="Straight Arrow Connector 19"/>
          <p:cNvCxnSpPr>
            <a:stCxn id="18" idx="3"/>
            <a:endCxn id="16" idx="1"/>
          </p:cNvCxnSpPr>
          <p:nvPr/>
        </p:nvCxnSpPr>
        <p:spPr>
          <a:xfrm>
            <a:off x="3561509" y="4941168"/>
            <a:ext cx="187458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0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0040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360040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Infrastructure</a:t>
            </a:r>
            <a:r>
              <a:rPr lang="nl-BE" dirty="0" smtClean="0"/>
              <a:t> Room</a:t>
            </a:r>
            <a:endParaRPr lang="fr-BE" dirty="0"/>
          </a:p>
        </p:txBody>
      </p:sp>
      <p:sp>
        <p:nvSpPr>
          <p:cNvPr id="8" name="Rounded Rectangle 7"/>
          <p:cNvSpPr/>
          <p:nvPr/>
        </p:nvSpPr>
        <p:spPr>
          <a:xfrm>
            <a:off x="2088232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extBox 8"/>
          <p:cNvSpPr txBox="1"/>
          <p:nvPr/>
        </p:nvSpPr>
        <p:spPr>
          <a:xfrm>
            <a:off x="2088232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Technical Room</a:t>
            </a:r>
            <a:endParaRPr lang="fr-BE" dirty="0"/>
          </a:p>
        </p:txBody>
      </p:sp>
      <p:sp>
        <p:nvSpPr>
          <p:cNvPr id="10" name="Rounded Rectangle 9"/>
          <p:cNvSpPr/>
          <p:nvPr/>
        </p:nvSpPr>
        <p:spPr>
          <a:xfrm>
            <a:off x="3824808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3824808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Building </a:t>
            </a:r>
            <a:br>
              <a:rPr lang="nl-BE" dirty="0" smtClean="0"/>
            </a:br>
            <a:r>
              <a:rPr lang="nl-BE" dirty="0" smtClean="0"/>
              <a:t>Room</a:t>
            </a:r>
            <a:endParaRPr lang="fr-BE" dirty="0"/>
          </a:p>
        </p:txBody>
      </p:sp>
      <p:sp>
        <p:nvSpPr>
          <p:cNvPr id="12" name="Rounded Rectangle 11"/>
          <p:cNvSpPr/>
          <p:nvPr/>
        </p:nvSpPr>
        <p:spPr>
          <a:xfrm>
            <a:off x="5544616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/>
          <p:cNvSpPr txBox="1"/>
          <p:nvPr/>
        </p:nvSpPr>
        <p:spPr>
          <a:xfrm>
            <a:off x="5544616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Product </a:t>
            </a:r>
            <a:br>
              <a:rPr lang="nl-BE" dirty="0" smtClean="0"/>
            </a:br>
            <a:r>
              <a:rPr lang="nl-BE" dirty="0" smtClean="0"/>
              <a:t>Room</a:t>
            </a:r>
            <a:endParaRPr lang="fr-BE" dirty="0"/>
          </a:p>
        </p:txBody>
      </p:sp>
      <p:sp>
        <p:nvSpPr>
          <p:cNvPr id="14" name="Rounded Rectangle 13"/>
          <p:cNvSpPr/>
          <p:nvPr/>
        </p:nvSpPr>
        <p:spPr>
          <a:xfrm>
            <a:off x="7286841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/>
          <p:cNvSpPr txBox="1"/>
          <p:nvPr/>
        </p:nvSpPr>
        <p:spPr>
          <a:xfrm>
            <a:off x="7286841" y="277382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Regulatory</a:t>
            </a:r>
            <a:r>
              <a:rPr lang="nl-BE" dirty="0" smtClean="0"/>
              <a:t> Room</a:t>
            </a:r>
            <a:endParaRPr lang="fr-BE" dirty="0"/>
          </a:p>
        </p:txBody>
      </p:sp>
      <p:sp>
        <p:nvSpPr>
          <p:cNvPr id="16" name="Rounded Rectangle 15"/>
          <p:cNvSpPr/>
          <p:nvPr/>
        </p:nvSpPr>
        <p:spPr>
          <a:xfrm>
            <a:off x="360041" y="872716"/>
            <a:ext cx="8510976" cy="1548172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TextBox 16"/>
          <p:cNvSpPr txBox="1"/>
          <p:nvPr/>
        </p:nvSpPr>
        <p:spPr>
          <a:xfrm>
            <a:off x="2555776" y="1033366"/>
            <a:ext cx="43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 smtClean="0"/>
              <a:t>BuildingSMART</a:t>
            </a:r>
            <a:endParaRPr lang="fr-BE" sz="4000" dirty="0"/>
          </a:p>
        </p:txBody>
      </p:sp>
      <p:pic>
        <p:nvPicPr>
          <p:cNvPr id="18" name="Picture 2" descr="https://bsi-intranet.org/kos/picture-cache/681/pic-factory/0_225_400_230_dim_not-set_pics_-1000180589_no_cr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3" b="31570"/>
          <a:stretch/>
        </p:blipFill>
        <p:spPr bwMode="auto">
          <a:xfrm>
            <a:off x="1907704" y="6202628"/>
            <a:ext cx="1939230" cy="6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Up Arrow 18"/>
          <p:cNvSpPr/>
          <p:nvPr/>
        </p:nvSpPr>
        <p:spPr>
          <a:xfrm>
            <a:off x="2411760" y="5085184"/>
            <a:ext cx="936104" cy="100811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Curved Down Arrow 19"/>
          <p:cNvSpPr/>
          <p:nvPr/>
        </p:nvSpPr>
        <p:spPr>
          <a:xfrm>
            <a:off x="2807804" y="2263761"/>
            <a:ext cx="180909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2807804" y="1975729"/>
            <a:ext cx="334837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2830612" y="1777707"/>
            <a:ext cx="5341787" cy="787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>
            <a:off x="971600" y="2276872"/>
            <a:ext cx="1846111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796" y="3700189"/>
            <a:ext cx="1404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smtClean="0"/>
              <a:t>BIM</a:t>
            </a:r>
          </a:p>
          <a:p>
            <a:pPr algn="ctr"/>
            <a:r>
              <a:rPr lang="nl-BE" sz="2800" b="1" dirty="0" smtClean="0"/>
              <a:t>Infra GIS</a:t>
            </a:r>
            <a:endParaRPr lang="fr-BE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23928" y="3717032"/>
            <a:ext cx="1404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IDMs</a:t>
            </a:r>
            <a:endParaRPr lang="nl-BE" sz="2800" b="1" dirty="0" smtClean="0"/>
          </a:p>
          <a:p>
            <a:pPr algn="ctr"/>
            <a:r>
              <a:rPr lang="nl-BE" sz="2800" b="1" dirty="0" err="1" smtClean="0"/>
              <a:t>MVDs</a:t>
            </a:r>
            <a:endParaRPr lang="nl-BE" sz="2800" b="1" dirty="0" smtClean="0"/>
          </a:p>
          <a:p>
            <a:pPr algn="ctr"/>
            <a:r>
              <a:rPr lang="nl-BE" sz="2800" b="1" dirty="0" smtClean="0"/>
              <a:t>BIM-Guides</a:t>
            </a:r>
            <a:endParaRPr lang="fr-BE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34372" y="3735828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bSDD</a:t>
            </a:r>
            <a:endParaRPr lang="fr-BE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76597" y="3735828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smtClean="0"/>
              <a:t>Rules</a:t>
            </a:r>
            <a:endParaRPr lang="fr-BE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77988" y="3717032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ifcOWL</a:t>
            </a:r>
            <a:endParaRPr lang="nl-BE" sz="2800" b="1" dirty="0" smtClean="0"/>
          </a:p>
        </p:txBody>
      </p:sp>
      <p:pic>
        <p:nvPicPr>
          <p:cNvPr id="13314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21" y="5444391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43" y="5444391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99" y="5444390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24" y="5444389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rowningit.com/wp-content/uploads/2015/09/hellowor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19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72" b="52778"/>
          <a:stretch/>
        </p:blipFill>
        <p:spPr bwMode="auto">
          <a:xfrm>
            <a:off x="67115" y="260648"/>
            <a:ext cx="452621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" r="29722" b="50000"/>
          <a:stretch/>
        </p:blipFill>
        <p:spPr bwMode="auto">
          <a:xfrm>
            <a:off x="0" y="3734842"/>
            <a:ext cx="9144000" cy="30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436096" y="620688"/>
            <a:ext cx="327585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 err="1" smtClean="0"/>
              <a:t>IfcDoc</a:t>
            </a:r>
            <a:r>
              <a:rPr lang="nl-NL" sz="3600" dirty="0" smtClean="0"/>
              <a:t> support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18585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6249" r="25475" b="12240"/>
          <a:stretch/>
        </p:blipFill>
        <p:spPr bwMode="auto">
          <a:xfrm>
            <a:off x="0" y="474712"/>
            <a:ext cx="9144000" cy="571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471274">
            <a:off x="5840650" y="845325"/>
            <a:ext cx="283683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rgbClr val="FF000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Implementation</a:t>
            </a:r>
            <a:r>
              <a:rPr lang="nl-NL" sz="2400" dirty="0" smtClean="0">
                <a:solidFill>
                  <a:srgbClr val="FF000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</a:t>
            </a:r>
            <a:br>
              <a:rPr lang="nl-NL" sz="2400" dirty="0" smtClean="0">
                <a:solidFill>
                  <a:srgbClr val="FF000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</a:br>
            <a:r>
              <a:rPr lang="nl-NL" sz="2400" dirty="0" smtClean="0">
                <a:solidFill>
                  <a:srgbClr val="FF000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 </a:t>
            </a:r>
            <a:r>
              <a:rPr lang="nl-NL" sz="2400" dirty="0" err="1" smtClean="0">
                <a:solidFill>
                  <a:srgbClr val="FF000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IfcDoc</a:t>
            </a:r>
            <a:endParaRPr lang="fr-BE" sz="2400" dirty="0">
              <a:solidFill>
                <a:srgbClr val="FF0000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87624" y="4221088"/>
            <a:ext cx="3600400" cy="23762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86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1.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 community track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75892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3. </a:t>
            </a:r>
            <a:r>
              <a:rPr lang="nl-NL" sz="28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Standardisation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43454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4.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Industrial </a:t>
            </a:r>
            <a:r>
              <a:rPr lang="nl-NL" sz="28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uptake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9280" y="5603756"/>
            <a:ext cx="756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6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Outline</a:t>
            </a:r>
            <a:endParaRPr lang="nl-BE" sz="9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088396"/>
            <a:ext cx="864096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2. </a:t>
            </a:r>
            <a:r>
              <a:rPr lang="nl-NL" sz="28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LDWG status</a:t>
            </a:r>
            <a:endParaRPr lang="nl-BE" sz="28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0040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360040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Infrastructure</a:t>
            </a:r>
            <a:r>
              <a:rPr lang="nl-BE" dirty="0" smtClean="0"/>
              <a:t> Room</a:t>
            </a:r>
            <a:endParaRPr lang="fr-BE" dirty="0"/>
          </a:p>
        </p:txBody>
      </p:sp>
      <p:sp>
        <p:nvSpPr>
          <p:cNvPr id="8" name="Rounded Rectangle 7"/>
          <p:cNvSpPr/>
          <p:nvPr/>
        </p:nvSpPr>
        <p:spPr>
          <a:xfrm>
            <a:off x="2088232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extBox 8"/>
          <p:cNvSpPr txBox="1"/>
          <p:nvPr/>
        </p:nvSpPr>
        <p:spPr>
          <a:xfrm>
            <a:off x="2088232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Technical Room</a:t>
            </a:r>
            <a:endParaRPr lang="fr-BE" dirty="0"/>
          </a:p>
        </p:txBody>
      </p:sp>
      <p:sp>
        <p:nvSpPr>
          <p:cNvPr id="10" name="Rounded Rectangle 9"/>
          <p:cNvSpPr/>
          <p:nvPr/>
        </p:nvSpPr>
        <p:spPr>
          <a:xfrm>
            <a:off x="3824808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3824808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Building </a:t>
            </a:r>
            <a:br>
              <a:rPr lang="nl-BE" dirty="0" smtClean="0"/>
            </a:br>
            <a:r>
              <a:rPr lang="nl-BE" dirty="0" smtClean="0"/>
              <a:t>Room</a:t>
            </a:r>
            <a:endParaRPr lang="fr-BE" dirty="0"/>
          </a:p>
        </p:txBody>
      </p:sp>
      <p:sp>
        <p:nvSpPr>
          <p:cNvPr id="12" name="Rounded Rectangle 11"/>
          <p:cNvSpPr/>
          <p:nvPr/>
        </p:nvSpPr>
        <p:spPr>
          <a:xfrm>
            <a:off x="5544616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/>
          <p:cNvSpPr txBox="1"/>
          <p:nvPr/>
        </p:nvSpPr>
        <p:spPr>
          <a:xfrm>
            <a:off x="5544616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Product </a:t>
            </a:r>
            <a:br>
              <a:rPr lang="nl-BE" dirty="0" smtClean="0"/>
            </a:br>
            <a:r>
              <a:rPr lang="nl-BE" dirty="0" smtClean="0"/>
              <a:t>Room</a:t>
            </a:r>
            <a:endParaRPr lang="fr-BE" dirty="0"/>
          </a:p>
        </p:txBody>
      </p:sp>
      <p:sp>
        <p:nvSpPr>
          <p:cNvPr id="14" name="Rounded Rectangle 13"/>
          <p:cNvSpPr/>
          <p:nvPr/>
        </p:nvSpPr>
        <p:spPr>
          <a:xfrm>
            <a:off x="7286841" y="2557799"/>
            <a:ext cx="1584176" cy="3096344"/>
          </a:xfrm>
          <a:prstGeom prst="round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/>
          <p:cNvSpPr txBox="1"/>
          <p:nvPr/>
        </p:nvSpPr>
        <p:spPr>
          <a:xfrm>
            <a:off x="7286841" y="277382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Regulatory</a:t>
            </a:r>
            <a:r>
              <a:rPr lang="nl-BE" dirty="0" smtClean="0"/>
              <a:t> Room</a:t>
            </a:r>
            <a:endParaRPr lang="fr-BE" dirty="0"/>
          </a:p>
        </p:txBody>
      </p:sp>
      <p:sp>
        <p:nvSpPr>
          <p:cNvPr id="16" name="Rounded Rectangle 15"/>
          <p:cNvSpPr/>
          <p:nvPr/>
        </p:nvSpPr>
        <p:spPr>
          <a:xfrm>
            <a:off x="360041" y="872716"/>
            <a:ext cx="8510976" cy="1548172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TextBox 16"/>
          <p:cNvSpPr txBox="1"/>
          <p:nvPr/>
        </p:nvSpPr>
        <p:spPr>
          <a:xfrm>
            <a:off x="2555776" y="1033366"/>
            <a:ext cx="43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 smtClean="0"/>
              <a:t>BuildingSMART</a:t>
            </a:r>
            <a:endParaRPr lang="fr-BE" sz="4000" dirty="0"/>
          </a:p>
        </p:txBody>
      </p:sp>
      <p:pic>
        <p:nvPicPr>
          <p:cNvPr id="18" name="Picture 2" descr="https://bsi-intranet.org/kos/picture-cache/681/pic-factory/0_225_400_230_dim_not-set_pics_-1000180589_no_cr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3" b="31570"/>
          <a:stretch/>
        </p:blipFill>
        <p:spPr bwMode="auto">
          <a:xfrm>
            <a:off x="1907704" y="6202628"/>
            <a:ext cx="1939230" cy="6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Up Arrow 18"/>
          <p:cNvSpPr/>
          <p:nvPr/>
        </p:nvSpPr>
        <p:spPr>
          <a:xfrm>
            <a:off x="2411760" y="5085184"/>
            <a:ext cx="936104" cy="100811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Curved Down Arrow 19"/>
          <p:cNvSpPr/>
          <p:nvPr/>
        </p:nvSpPr>
        <p:spPr>
          <a:xfrm>
            <a:off x="2807804" y="2263761"/>
            <a:ext cx="180909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2807804" y="1975729"/>
            <a:ext cx="334837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2830612" y="1777707"/>
            <a:ext cx="5341787" cy="7871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flipH="1">
            <a:off x="971600" y="2276872"/>
            <a:ext cx="1846111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796" y="3700189"/>
            <a:ext cx="1404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smtClean="0"/>
              <a:t>BIM</a:t>
            </a:r>
          </a:p>
          <a:p>
            <a:pPr algn="ctr"/>
            <a:r>
              <a:rPr lang="nl-BE" sz="2800" b="1" dirty="0" smtClean="0"/>
              <a:t>Infra GIS</a:t>
            </a:r>
            <a:endParaRPr lang="fr-BE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23928" y="3717032"/>
            <a:ext cx="1404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IDMs</a:t>
            </a:r>
            <a:endParaRPr lang="nl-BE" sz="2800" b="1" dirty="0" smtClean="0"/>
          </a:p>
          <a:p>
            <a:pPr algn="ctr"/>
            <a:r>
              <a:rPr lang="nl-BE" sz="2800" b="1" dirty="0" err="1" smtClean="0"/>
              <a:t>MVDs</a:t>
            </a:r>
            <a:endParaRPr lang="nl-BE" sz="2800" b="1" dirty="0" smtClean="0"/>
          </a:p>
          <a:p>
            <a:pPr algn="ctr"/>
            <a:r>
              <a:rPr lang="nl-BE" sz="2800" b="1" dirty="0" smtClean="0"/>
              <a:t>BIM-Guides</a:t>
            </a:r>
            <a:endParaRPr lang="fr-BE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34372" y="3735828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bSDD</a:t>
            </a:r>
            <a:endParaRPr lang="fr-BE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76597" y="3735828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smtClean="0"/>
              <a:t>Rules</a:t>
            </a:r>
            <a:endParaRPr lang="fr-BE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77988" y="3717032"/>
            <a:ext cx="1404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ifcOWL</a:t>
            </a:r>
            <a:endParaRPr lang="nl-BE" sz="2800" b="1" dirty="0" smtClean="0"/>
          </a:p>
          <a:p>
            <a:pPr algn="ctr"/>
            <a:r>
              <a:rPr lang="nl-BE" sz="2800" b="1" dirty="0" err="1" smtClean="0"/>
              <a:t>MVDs</a:t>
            </a:r>
            <a:endParaRPr lang="fr-BE" sz="2800" b="1" dirty="0"/>
          </a:p>
        </p:txBody>
      </p:sp>
      <p:pic>
        <p:nvPicPr>
          <p:cNvPr id="13314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21" y="5444391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43" y="5444391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99" y="5444390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24" y="5444389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21" y="5444391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43" y="5444391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99" y="5444390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image.freepik.com/free-icon/text-document_318-485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24" y="5444389"/>
            <a:ext cx="758237" cy="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074802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/>
              <a:t>MVD</a:t>
            </a:r>
            <a:endParaRPr lang="fr-BE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2039034" y="2348880"/>
            <a:ext cx="5341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/>
              <a:t>BIM-Infra-GIS</a:t>
            </a:r>
            <a:endParaRPr lang="fr-BE" sz="3000" dirty="0"/>
          </a:p>
        </p:txBody>
      </p:sp>
      <p:sp>
        <p:nvSpPr>
          <p:cNvPr id="33" name="TextBox 32"/>
          <p:cNvSpPr txBox="1"/>
          <p:nvPr/>
        </p:nvSpPr>
        <p:spPr>
          <a:xfrm>
            <a:off x="2039034" y="3645024"/>
            <a:ext cx="5341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err="1" smtClean="0"/>
              <a:t>bSDD</a:t>
            </a:r>
            <a:endParaRPr lang="fr-BE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2039034" y="4819218"/>
            <a:ext cx="5341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/>
              <a:t>Rules</a:t>
            </a:r>
            <a:endParaRPr lang="fr-BE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0" y="336138"/>
            <a:ext cx="3831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/>
              <a:t>- Agile data handling</a:t>
            </a:r>
          </a:p>
          <a:p>
            <a:r>
              <a:rPr lang="nl-BE" sz="3000" dirty="0" smtClean="0"/>
              <a:t>- SPARQL query access</a:t>
            </a:r>
          </a:p>
          <a:p>
            <a:r>
              <a:rPr lang="nl-BE" sz="3000" dirty="0" smtClean="0"/>
              <a:t>- Subset </a:t>
            </a:r>
            <a:r>
              <a:rPr lang="nl-BE" sz="3000" dirty="0" err="1" smtClean="0"/>
              <a:t>selection</a:t>
            </a:r>
            <a:endParaRPr lang="fr-BE" sz="3000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0" y="1916832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/>
              <a:t>- </a:t>
            </a:r>
            <a:r>
              <a:rPr lang="nl-BE" sz="3000" dirty="0" err="1" smtClean="0"/>
              <a:t>Custom</a:t>
            </a:r>
            <a:r>
              <a:rPr lang="nl-BE" sz="3000" dirty="0" smtClean="0"/>
              <a:t> data</a:t>
            </a:r>
          </a:p>
          <a:p>
            <a:r>
              <a:rPr lang="nl-BE" sz="3000" dirty="0" smtClean="0"/>
              <a:t>- Systems Engineering (SE)</a:t>
            </a:r>
          </a:p>
          <a:p>
            <a:r>
              <a:rPr lang="nl-BE" sz="3000" dirty="0" smtClean="0"/>
              <a:t>- </a:t>
            </a:r>
            <a:r>
              <a:rPr lang="nl-BE" sz="3000" dirty="0" err="1" smtClean="0"/>
              <a:t>Graph</a:t>
            </a:r>
            <a:r>
              <a:rPr lang="nl-BE" sz="3000" dirty="0" smtClean="0"/>
              <a:t> </a:t>
            </a:r>
            <a:r>
              <a:rPr lang="nl-BE" sz="3000" dirty="0" err="1" smtClean="0"/>
              <a:t>DBs</a:t>
            </a:r>
            <a:endParaRPr lang="fr-BE" sz="3000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0" y="3565465"/>
            <a:ext cx="421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/>
              <a:t>- Product data templates</a:t>
            </a:r>
          </a:p>
          <a:p>
            <a:r>
              <a:rPr lang="nl-BE" sz="3000" dirty="0" smtClean="0"/>
              <a:t>- </a:t>
            </a:r>
            <a:r>
              <a:rPr lang="nl-BE" sz="3000" dirty="0" err="1" smtClean="0"/>
              <a:t>Manufacturer</a:t>
            </a:r>
            <a:r>
              <a:rPr lang="nl-BE" sz="3000" dirty="0" smtClean="0"/>
              <a:t> data</a:t>
            </a:r>
            <a:endParaRPr lang="fr-BE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0" y="4789601"/>
            <a:ext cx="421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/>
              <a:t>- </a:t>
            </a:r>
            <a:r>
              <a:rPr lang="nl-BE" sz="3000" dirty="0" err="1" smtClean="0"/>
              <a:t>Regulation</a:t>
            </a:r>
            <a:r>
              <a:rPr lang="nl-BE" sz="3000" dirty="0" smtClean="0"/>
              <a:t> compliance </a:t>
            </a:r>
            <a:r>
              <a:rPr lang="nl-BE" sz="3000" dirty="0" err="1" smtClean="0"/>
              <a:t>checking</a:t>
            </a:r>
            <a:endParaRPr lang="fr-BE" sz="3000" dirty="0"/>
          </a:p>
        </p:txBody>
      </p:sp>
    </p:spTree>
    <p:extLst>
      <p:ext uri="{BB962C8B-B14F-4D97-AF65-F5344CB8AC3E}">
        <p14:creationId xmlns:p14="http://schemas.microsoft.com/office/powerpoint/2010/main" val="10063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00643 -0.6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39966 -0.4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-2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59063 -0.27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-137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8555E-6 L -0.77326 -0.096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63" y="-4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1"/>
          <a:stretch/>
        </p:blipFill>
        <p:spPr>
          <a:xfrm>
            <a:off x="250794" y="2204864"/>
            <a:ext cx="8713694" cy="2454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41851" r="2884" b="26372"/>
          <a:stretch/>
        </p:blipFill>
        <p:spPr>
          <a:xfrm>
            <a:off x="250794" y="99322"/>
            <a:ext cx="8713694" cy="1961526"/>
          </a:xfrm>
          <a:prstGeom prst="rect">
            <a:avLst/>
          </a:prstGeom>
        </p:spPr>
      </p:pic>
      <p:pic>
        <p:nvPicPr>
          <p:cNvPr id="5" name="Picture 4" descr="https://scontent.xx.fbcdn.net/hphotos-xap1/t31.0-8/463690_2557994128741_483632763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23408" r="6515" b="48062"/>
          <a:stretch/>
        </p:blipFill>
        <p:spPr bwMode="auto">
          <a:xfrm>
            <a:off x="250794" y="4797152"/>
            <a:ext cx="8713694" cy="19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4288" y="99322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LDAC 2015</a:t>
            </a:r>
            <a:endParaRPr lang="nl-BE" b="1" dirty="0">
              <a:solidFill>
                <a:schemeClr val="accent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0534" y="2204864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LDAC 2014</a:t>
            </a:r>
            <a:endParaRPr lang="nl-BE" b="1" dirty="0">
              <a:solidFill>
                <a:schemeClr val="accent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4797152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LDAC 2012</a:t>
            </a:r>
            <a:endParaRPr lang="nl-BE" b="1" dirty="0">
              <a:solidFill>
                <a:schemeClr val="accent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3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uskyswondersite.com/wp-content/uploads/2014/11/School-of-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5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HgAAACgCAIAAABIaz/HAAAgAElEQVR4nHy6Z1SU2baozT1jfPvcfXZ3720bEAQFFSRIxtTG7ja02uYcUUGCgNm2DW3OmMlRMKCiIrmKyoQiVnwr55xzpuL6fuDeZ99z7TvH82ONVX/WeNY75pw13zdIhiyXdJeK4SXS7jIFulKBrpQhK8TwUkl3mQRRLkVWyFCVMlSVDFUlRVZKEBWsjqe87hIhqkzWUy1Cl4oxZVJchXqgTtlXJ8ZUiNHVYnSNsrdRjnslw76RoF4p+2rluCp2+yNmaxG5+Qnp02MS6iOEa8VgenE9/Qg8AznARPQzYT00BIbUjSEODEl7+gS9eO4oSc7gangio0CmFytMIoVepNCL5HqhTC+QGoVSo1BqEcmsXKGTxjaTyRoSScWgqnhsg1SokYt1SrVObzCLdXapwcU3gXlrsoMTD01LzQpJzf8q09ILQtMKQtMKwuYdD00rCE7Om5yYMzkxO3R+/rQFBWELC6ctLAhdkB86Pz90QcG0hYUh8/OD03OnpOZMScuZkpYbnJY7dV7etIUF09KzQtMzQ9MzQ9MyQ9Mzp83LCpt/NHx+dpAM8UW0pLtMhqyQoyqkiHIRrITf8UwML5Wjq5TYWgWmWoKoEMBKeB3PJZgqWU+NrKdahqviI55zYE85sCd8xHMRqkyELheja4TIKiGiVoioleMatfiPQmSJBF0uQpRIUGXc7ipGR8lo9/th2Lu+/sHe3oGuXqgDS+7AUDqxVHQPBdtPgyPoMAQd08MaJcsZXDWLr2XyFSy+QiDTCqQavlQrkOqEMpNQZhJKLXyJmcm1UZlGCkVDJmtYdI2Aa5KJtAqJ/s9ET0059lWmJOVOTsyelJg9JSl3asqxaemFMxaenLn47PdJmROTsiYmZ01Mzvo+KfP7pMzvk7ImJmdNTs0JTs8NXZAfvuh42MLC4PTciclZ/0g4EpqWGZJ25F/8y3WQuLtcBC8TwstE3eViRKUYUSmEV/C7yviwcjGyWo59IcfVi1G1/O5KHryCD69gtj/ndJUKkRVCVKUMVyPvrdUMNuiGXumGXqvwDVLMC3lPg7L3rXbggwL3ToJ6w+16LkSUyTHVcmy1APWCA68e7HyHb3+DQOCQqN4OLNTVQ4f1MLqwdDiKBEMQurohOJLei+dS6Rq+2CSS2yQqi1xj40s0PLGaK9IIpDqx3CKSm/liE5uvozI0ZJqKSlXRaBoeWycWmBVSvUpmUKp1OoNFrHXIDGMCI5i/Jick4XB4ytHg5LyvEpKSPzX52JTE3InxRyfEZU6IzZwQm/mP2CPBace+yj/mZk5IyPo+Mev7xKOTknOC046FzCsInV8YnJIfnJIfnHwsOPlYcMqxqSn5IakFIWmFQUJ42TgieJmou1wIL+PDynhdpWJktRRdK0XXihBVXFg5D1YuQtbIcQ3jz6wMV8uFlUiwVQJkmRRXJUCWMtuf8rpL2Z2lIlQNt6tajGpgtlZCn0rluBoZtlqLb5CiK/nIWjH2JQnZTMW0otF9aEx/Vw8d3sdA9LO7+1goHBWBJiPRTCSaietjDRMkFLqMwVHzxFqpyiKQ6fgSDV+iFcoMEqVVJDOzBXqIqSBQFSRISaNpWWyjiG+Sie0quVGjMP2Z6ClJuV9lQlzm5MSckJT80NSCaemF4fNPhKUfD0nJn5KaOzklZ1JyzqTknCkpuVNScyen5E5KzglbeCJ80cmwBcenpucHp+VNTc+fmnZsckrulORjU5LzpiTlTU7Km5KcF5x8bGpK/tTUgiA+rEIArxR0Vwm6q3jwKi6skt1Vye6qFKBeCNENQswrPqqBi6znoRqE2DfSvnc8WDWzrUyIrCU1PRShajidpVJsLavjOaujWI1/Le95rR/6wO2s0fR/UOCaDENtMmydCFmlw78RwMpZnTWynrdERAsN19XXS8CgBz8jKJ9gxJZuageagcTQUFgGtpfV088ZHBGQqHIyXUqmS2lsOVekFcmNIrlRJDOJFWax3MIXGxgcFYkmIVKFFLqUxdbwBUaZxKKU29Uqk0ZtUaj1OoNFonXK9GMiA1i4Kjds7uGI5KNTEnO+yqS5WVOTc4OTcibGZ06KzwpJyZuWmj81OXdq6rEpybmTE3MmJ+VMTTk2NfVYcEre5MScv80+MHHu0eCUY1NTjoWk5oemFwYn5/0j9sjkpBOTE09MSjwxKfHE5MQTk5NOTkk+FZxyKogPqxB2VwkR1UJENQ9WyemqYHdVcroqR5seEz8+ITUXU1pKqa1l5JZSYnPx6Mfn1E/PCO8ecroqhl7fUfa+lGLqLKSPMlydYeS9Gv96+M092ufnI42PtPiP3M4X9M9VrPZiRutTHf4Nv6uM1VWj7G8a7GgiIFo6OzFdXdgWJLUTy4D3cDoxzNbOkaZPve8+9rR3jfYPcWlMDZOrobGUdI6cLdAIpHqR3ChWmEVyE19iZPHUEFNOoknIdAmdreQLDBKpVSmzqRUOrdqi01r/THRwUs5XCU8vDJ9XGJyU8130wQmxh6fPPx6z4ve4Hy9GL/991pJzkT+cmbn4bNTy89Erfp+97LfIxWeS195I/OXa7GW/TU7K+UfckeDkvGnphVNT8ycnnfyX68lJJ6YknwxOPhWccjqIB68WIupEqHoh8gUHXsvqqmZ21bLgdcqhz5K+Jh7mLRfTyMM1CXo/8no+sDHvRIhXrLYqCfrV4Kv7ip7XPFi1ZuAts62YB6ukfHzceCO77fHpD3eOk5uKO59efHuj8MPdvPe3s/vrrnU8Ovn50W+99fdfPLz15nnRg/uljx5VFpU2F9d2lb9APK1ov3O//uIfpaWVTa/ewuEowjBJQKSKhom8YRKPRBMzeWqeSC+UmgUSI4ungZhyCl1GZcgYHDFXqJBIjXKlVaW0qVR2rcai19kUar3WaJFqnHL9mFQPfliVPSP+4KykI6F/wpS5GWEpR8NTs6clZ0UvPrFky+31h0o2ZpbtLny1/diLrTm12/LqdhW83H381c78hq25tTmX2w6cebdq79OoxSenzD0ckpgVlpoTkpQ1NSU3ODnnX0xNyQ1JzQtNOxbEh9eIkHVidIMIVc8dFw2rZcPrcC8ftJVcbrhdWPVHds31/Nf3T7999Pu7xxeI757hG+7TP5ehKq5I0PV8eLVh5AO3q5zTVW4ifJKgX2oHPgy/fijDvuV0vJBh3vHhlay2Eutos6CrggOrt5DhFFQnZwBLJLD7+yntaGYLAmpHMWFYLgrLRKAZXYgRbB+dSJUwuVqIqRglC0YpAipTRqFLmDw1T2zgCvU0loJEE1PoUhpbyebLBBK1TGFRqu1qlV2tsus0FoPO/qeikzO/yuS4g+GpR8PTsoPnZkxNOBQ5P2/mgmPTkjMj5ueHpeaEJh2dlpwdMS8/cn7B9PS80KSjoclHIxcURM4vmJqYGZxwZHp63vS0vCnxh6em5E5NyQ1Ozg1Ozv2X5dC0Y0E8WLWgu0aMauB0VglRL6HWch7qNbLmVtUfOWd3/3Q7f9eVrM1Pfz9689ju63m7r+XuvJ+16V7mRnZHDbriugb/ng+vFaPrpJh6ec9LGa5BinkpxTRIMa/l2DcK3HtlT5Oy95UMUy9Hv1DhXsl7P8h6mjgDGOFIH4HAJhE5fUQlelDUiWG3IRkINB3by0FgRkYpPDpbQYREQwQekSqiMuRkmpRAEZNpMipTQabLRsnCEbKABIlpLIVUoZWr9EqVVaW2KpU2pdKmUps1WqvGYLa5PCKlWWNym10gffGeqPg9sckHZyTv+Srhibu+TsLuGYl7IpL3RSbvi0jeNyNp7/TEPeEJuyOS941vRibvi0zZ/y9mpO+YnrZjetr28NTt4anbp6dtn562Y0b6jiAJul6CbpBiX3G7qsdFC9CN2Pp717I2nt3149Wszad2/Xzj2K4r2duuZG8/f2jjvSMbirK3MFsrMZXXtQMfhIg6IaKG3101LlqG/Zfoxi+ie15JMS9k6BdK3Et5b5Os5z0HjxGM9FIpfIgqGIK0fUQFGi+G4bgINAOJYSBxhBEyj85WkOliAkVIpknINNkoWUiEJGS6jEKXkyDJKFlIpIppbCVHqJer9Aq1QaW2KlVWpdKmUtk1WotOb9caLTaXR6q2ilUWjRnknXy0P/PZrgNFa/fe/Crr9t36Kuv33Vm759Y4v+6/uynjwZbDD7cefrh+3531++78uu/Or/vvbjhwb8OBexsP3Nt48P76QzfWH7q+LuP62oPX1h68ti7j+vpD19cfuhEkQ9ZJEbUyVD2vs1KEbKC1lImxb/GvH147suHZ2Yw7+bvvH9//28ENFw5vvnBk6+PzObcPrXtybAe56Xl36WUN/p0EXS9G1fC7K0SoKhGqSoSsFiGrRchaMapu/AoVPfUSdK0UVaPAvpD1vJXi3rLxSP4wDoJ4NBp/hKEbpmkGyCrcsATXx0bhGD0DpFEqm8oUk+lCEk0CseQUumKEJCZBCjJNSabJiVQZgSKm0OVsvlYksyiUBqXaqFLbVSqbUuVQqZ0anU1ndGqMJqtrzOzwmh1edwCw+FYmBxDIjiGa+asMQsavQmJZR2jGIap+hGakch0cqV+gBCI10NqA1g50dqB3AIMTGF3ANAZMbmD0AoMHGDxA7wZ695e10QuC+J0V/M4KUXctr7NChGyAPpeKsW8HGx8/P5dRdHxP0cmD5/aueXYhN2PN/JsF+++dOvziYtane2eYbZXI8iuqvkYp5qUEXStAVAqR41T9S7QYVS9G1ctxL8SoagmyWo6pk+IaJdg3rH4EbwhDoXAoFM4gpB6maUZouiGqZoggwQ8JyHQ+lSWkMEQEKo8IiSGWgsZSk2lyEiQn0xTjCxIkoTIUTJ6GJzZKpBq5Qq9S2zVap0bjUmtcap1No7fLNVqpSq3UWfhSNZtv5YtdTE6AQLITWLavMky3fBUKx05kWohMC8Rz8hVAYQQaK9DagEwP5AagMAKlCagsXza1dqB1AY0TaJxA7QBqx5e11gWCxJ1l4s4yObJWAq+SoRtoH58KkS+H3jx8eaOgqejcxYPri89nPfs958GpQ3dPHDqxa81Aw31OR626/31f3S1Fz0sJuk6EqhQgysSYCgm2UoKtkuKqpdhaGa5Wiq2TYuuk2GoRslyMKJehq8TYlyJMA6OvizuEoEJsMoWJp8jwFNkQVTkMqYhUKYEiUerNYqWWyZMTIe4oRUCmSagMFYWuJFIUJKqSTFNSaEoKXU6hy6lMGcRS8LhysVirVDp0Wo9O59NoPSqtTamxuvx+vdVqdY2pDEYqXcbh68hkPYGgGSGLvsooRfx1SGwCmUOhCdg8hURhUuucWuOY1jBmtHiNVp/J6rfYA1YHsLmAfQw4xsCYF7g8AZcn4HT7nW7/+HrMC4LU6DolskaDbVCg6uTol9SmJwJEw3Djo8oLmUPvi5+ePdxRcftCxqabx/Zcytz2a/rsvrq7MsxbOe4Nrua6CFUjQtVIMFUSTDUfUSJAlgqRZSJUuQhVKUJVipBVQmSVBFMlRJSJusukqEoRpkGIrqf3dnIGu+l0LgSxB6jyfrKknyjFk2UEipRMkzu8wGAbk6hMTJ6MTJcQqSICRUagSAkUOZGqIEOKcdEkmowIiQgUIZ0u5HLlUolFrXZptB61xqPUWJUaq0Kr5UskMrVGrFBSaFIqXUahGBgMK5Wp/CqUPwFiiFhchUhqUOkcBrPXbAtY7MBiBwaz12DxGi0+k81vtgcsDmB1AKvzz0UbsC9UiCo1qlYGq5AiaqnviiSoV9CnYmpLJQ/xioduIrbUoF8+O7vnl47qopO71ry/XcDprOF2VaIqLgsQFSJUlQRTIcFWcuFPeN1P+YjnAmSxAFkqQJbyEaX87lIxulyAKBZ2F0tQZUJMnQBdS+ttYw90UagMKsQYosnwFEk/SYwnS0g0KY2lsrq9JueY1uySay18sZHGVhCp8lGylERVkagqIlVBoipIkIwESUmQmEgVQRQBiyHl8wwSsVUmdymUbqXWrtY79FazxmxUaNVckYDFkY0SWBBVDVHVVBrvq5Ao7K/CYrFEIpFarTYajSaTyWQyWSwWm81mMpnM/wyLxWL9Z/hcHq/L43W6PU63x+n2Ot1el8fn8gSpkdWSjmJxZxm/5Zmws4Ly9oGy5y2vq4bb/bL/1cPrWVsk/S0Nd849PnPkddGlG3l7Xl/NFnbXCxF1ffU3x+ceXPhzTtezf41MZT2V8p5qWU+1FFstwVaJ0WX87mIB/LkYWSpE1wlQtbSeVtZA18gIiUSChmjyQZpsgCIdguQQU8kR6JUGk9ZsNdq9JodPrffwxEaIqSFBCgpdQ6KqCGTZKFlGpErINBmFLqUwZFQynwGJWUw1n2cQiiwyuVOlc+hMbqlGpTbqOUL+EIlAZ0oGhiAW00AhKyEa/+vQvw6fz1coFEaj0WKxmEwmg8FgsVgcDofNZrN/LYA3ALwB4PEH3L6A2wc8/vGdIGl7qRHXwIOVyrC1bHT9aEsxC91E7njZXnrlcsYvhdtTn1/Y9ehyxr71iT8tSti7ZdWGFTM3r4xCV13peHpW398hgr3TdFVoYBUazDM1+qkIWyLEFGu7n+q6n+ngr/Tdr2W9L8WYFyLEBzHqIw/zmot+BY1UcSgNJCZmlIYcoWv7SfIhsmSILBkhdyt0dJ3Jb7AAo33MZB8zu6w6m1GkkFFYDDJdSKYLSVT5KFk6TBSOkIREiE9hiEkUBZmqpNLUDJaewzMLxQ6JbEyu8EB0DURTU2lqKqSiQCoKVUmmKslUJYmqI1F1JKqGRNWQqSoyVUWG5GRITiCLyJCUSpNRaDIyVUKmSiG6gslWK5QOjdZtMNpNZofJbDCbjTar1Wl32ExepzXgsgOXAzjsAYc94BzzuD1+EABfJUjw+akOXSdEVKj7Xwr7GimdFQzku9HWOvzbp9iGB121l2B1lxHvH/W2lnZ+bPjwsrzj3f3Gyoum0c+Edw9NgzBe+ytZa7G8tViNfqpCPRFiSgToYg38ibb7qRb2Ugd/Je15KcLUiRBN/0M0kYEepSFG6Fo8WTFMkY1Q5SQaWmPi6EwBgxUY7WNG+5hlzGb12A12q0KvpTIlZLqIRJWTIPl4MSRBglEKd1wihaqkQCoqTU2ja+gMLYOlp/7flikKMkXxZ6JHSUIiRUyiSkhUCYkiodJkDJaayzeoVC6tzmM02U1mp9lsNJuNNovVYbPbzF6H1e+0AacN2K1+hy3gGvN4vH8umvrmNu/zE3rzIz6slNlVSWp+CrVVjn543lXy+8i7R9j6K7VXDlRfz0Q23Oysf1h6reBJ0bGbVw/2Nz9rrrwkwDUxul9KcPXSngYuroyDK6P1VEI9FRx0JRddyUe+EaDeKJEfZd3v5YhqJapWgq4Vo2rYOKRooJc2IqMOiilk6+iogUrU08hGJkFpUwOTxW+xAbPdabTaLE6jy2f3AI/b75bI9Ry+jApJSRQRRJfQmTIqnUeksKh0MQUSkalCIoVPIPMIJN4oiUsg8Sg0EYUmokAiCiQiQ0Iy9QskSEmClCRIQYIUZEhGhmRkSEqGpCSKiEQRkSkiClUM0aQstlooMsnldo3WqTeMmcxWs8VmsRjMFsN4jrabvXaL124GdjOwWjwOm39sbMzn84E/iSBxR7Gks4TT/pzbWcLsqmDBKnnIlzzUK1TVVfzre9j6K82PCz88O4t+dQf9rri19t7njw8a6i5TkLWot/cl+GY28rUY84KPrGZjS9mYUghXAeEqOKgKDqqSh3jNQ7yWI5qk8HcyRLUSVSv9p2jhQA99VE4dklDI1pERPYWog8iGcdFmK7A5gNXhMlhsBpvO7rF6gMcHfC4P0BrsXJ6OTBETyXwyVQjReRCDP26TTBWSKIIvUAX/0vrvkKgCElXwZ6IpkIQCSSiQGKJLWWyVSGxSqV0Gg19vGDMYPSaLzWy1W61Gi9U4XvrsFq/N7LUaA1ZjwGp2O+1+j8fj9/v/VLSku1TQ+YzfUcZuec5qec5tK2G3PeF2PJMiK4SwEiGsSoaqV2BeytENqr4G82iTYLBxpKOEi37V2/hQiagRdZSpcG8U2FdsZC0bVctGVbNR1UzUaybqtRD2Ugh7Ke+ul8LrFJir6p7rClyRHPOAjxyS9pC4g05Wn5VO1pCGZNRRPp0oZA0Y7DJgNfucduB0Oq1Wq9WuG3ObfX6nP+ACAeDzAqPeLRZqmXQhROFAEINOZ1HpfAqdT6HxvkDnU+l8iCEgQRwSxCFBXBLEJf8bJJr4X5BpEjJNQoYkZEhCoYrIVBEEiRkMuYCvVcitBp3bYvIbTC6jyWW0mM02q8VhtDiMFpvNYrXaLD6r2WMx+C0Gv8PicTsCAa8H+P1fTxwgEMT6/ABqus1tK6Z/fAx9eAR9eNRXe7Gv9gK24hym4hy24hK24jK67GL3899gxafgJadbqi40lZxBvbgNq74uaC3htxSrexsV2NcsZA0bVctB13DQNSz0GybqjRD2SgB7KYW/kHTVytFX1D03/ls0jsgbcrH6bXSShjgkpY7waQQha0BvkwGz0WO3+h0Oh91uH3ObA8AJgBsA9/iBAz7gtAON2sLnyek0JpkMQUwBlSGg0Plk2r8Jpf2bXxqX/N/XwPsz0USygEQWQpCEzVZJxEaVyq7Xjhl1bqPJZfinaKvTbHNZbA671WazWbwWk8di8FtNgTG7zzcGgM/3/xLNgz+mtd5VIOrFndWyjgoVvBp6e4n+/jK16Sar9QG3tYHX/lLa+VKFeKtDFau7n8paH8laHykQ9ZKuGoB4bGm6omgr5b59IIa9kMDqNbByLayCj/jER3zUtVdo2yvYmMcs9CN+zx9i/HVx30Nh7wM2rluAx7KIctqwmEwTDhNYRCqBQifTaUSrWWc1BWxmYLM6bTan22sHwA3G2yUfAAEA/AD4gdcNDDq7QCCiQXQKQ06my0g0KRGSEKjicYhUCRGSECEJCZKSaFIyTTY+kKLQ5aMM0ShDRKCLCXQxkSYh0iQkSEaCZCSKmAJJWSylSGTUqOxG3ZhR79JrHXqzR2dy68xWo81hGXNaPS7rmMfkGDNZgdHstxiB3QK8LgC8APi9wO/9csT/iyAO7BHpww1xZzWnuUTcWqpH1fNabklhRey2InZrEae1Xtj5Rg57Let6pYQ9VsIeG1EVekSZDF4naKtwt92xNF0xoep08GoxrF4Cb9DCKnTwSgHyEx/xUd9RqWuvYKP/XXTRP0VjmAQZbUhMpglHiGwSjQixqGwW1Wk3OWzAbgFms81ssrnGLAC4AfC4PY6AH/h9/zx2AIw5gVqt5fMEJEg67nRcK5kmo9DlVIaCBEn/D8sMOYUhpzIUfyYaoskZTJVAoFcqHWaj12YJWEweg86pN7l1xjGt2Wq0Oaxup907ZnN7LU63yRIwmv0WE3DYgN89firf/0s0F/2IhXjA/1zF/VQh+VQqay4Td94Qd94Y/XSP1V0y0NhEbe0UwuC8jk4NqlQOe6rue8iHXecTXhJQz12YMzbECW7vc+FAOZ/4kYSrk2IeS1APqcQOHOq1uu+RAveAQWwdxL6Cerp6W9/wh3sH2j+yyANEPIpIE5Po4ma0kCEHo3xNP0NKkvbJ3RyrHWh0wGwHbj+we3xeALwAuAFweoAXAKnC5Q2A8U2jzePwADxBR+d5hikmPEEPcdwkhr13WENi2IdIRgbf1zeiobLHeoZUFJZzgGgYIOpxJAGOJMQShASOdpCq7CNK+0elFJaRzjYyuWa11itTuAxGj8nsczgCdrtfYwZKPdDZgcULeCqTxOhwAKCw+HU2oLMBqwN4/cDjBiAA/G4HCHi9Xu9XS2KQpL9EgHsq7awXtdXKP5dLP5UK2q7yWv7AN15nwYvFPXgOAoMqLVPjenif7/Jb7okQtxgtF8SURs7wCzBwydSVz0A/EuBL+7tKlOwuYfd9buftkYFPxOFWAfyGaaRkEPuKR4Nhml/2t7/Ffnwz1Nnc3fJOyCAOk3hcsWGY5e7ok39AD9MV1h5Glx1ovH5gsgAvAE4PUBtNXgAcHr8XAJMNeMGXv11m2xfXOrOLLwMjVAuqTyZRg54hVd+Ili0KkJkOGteDG1TCsaKmVsqbj6N9IxqxCvSPaplyWx9VQuIZ+qkylsRJZOkpLCOZaZCrA0yexeMDWr1fo3UajJ5AAGg0VqnaL5SPcWVmows4AFA7fFylVe0ALgDkeuD1A5cbBL5kZq9JqwoEAn/S3g0VCwaeKeHv5V1vte31qpZaXud1dtsVzvDH4e6at1XdK9K2Lo9ZeXzXaSa8WjX8EdfK3/XL6YiU/I0ZlVw4Tood+v1Kc0ziwYjks3uPNS9P2P/L/KPhC28Gp/4xN+yHS8fuDY/ISss+r19+euaUtWmzN8+L3rpre86bl51kXqAdK+0aBgkr7s+YV7jxaG2vUMi2OzrQ8tTFR6KS1lU34uwA2AEQ6X1yM0j6YevMhFVrtpwweYDRDRb8tG/q7HmJP6yflbQ3Ou1A6vK8czc+RszduW7n9X6KBzvqrHxDnvdjfnjs9tDoLZGJu2PnZdwrwQ5AfhRFP2/t0ZSfDqevyvqEEiJH9ASW500LLSZ506IfMwiQ2mADDg+Qa5xiue7a7Yex6XtiUnernGB6wrrI9PWZvz3kmYAJAL0X5F8sT1645ce1R7w+YLUHwJfbBwCAQAD4/f+8gHHR/P4nvP4nqu4mNeKDubvRCHstRd8XIe7A3z0YQdReKCiaE7rox7jVKaHz0S9uDrwrgr2Ffl2aMyu9cF9BIxeGY7QhTvz2Jjb5UGTy2b3HPiVOWzfrH8v/Izw3dN61n1I3nz5yraama8aMRTOnrE2P3RcX9kvw/56XkvhjQtzS2iYCelgPGwGhCee/m71/QswhyGjiOl3X7rckzNs/cfqic1er7ACY/cAOwJWiquiUtTHpv85O/NXqAxy5f+qsJREJy2YlrYidd7LaUvIAACAASURBVGjanC1hMdtO/fFuVtLe5CXZfWT3m1behPBf5v2Y/03IzzHpGSFRm6JT90+KWH+/FDfEH0tdffgvwfPnLNq1I+tOL9XGkoJ2jGRW/Nrp0asoTINSD7Qmr8bo8QLw4HFpcOSarQduSEzg7+GLv5kxLzRh5dXnHxRjwAJAyStcVMLq4BkL/QHgDwCvxxnwuwEAAT/weQNeb+BLAR8XzeovYvcXqbqbtahWG7LZimyW9j8V9TzGYJqGBtvnpuWHzdoXG70/aubua+dyKHhYHw7147If/pqybONvN8VDFfz+krybN4JTkifN2/CZrKYN9ufs3fUfieuX5d0dwr0iDzRNj9icmHxow5rjteWY0R7++xeIxPjV0bOWzU48gB123yjjBsefmJp0PDix8MITFNcCQuIy/h6xIzJt/+IN5+VuoHADAwBzVxz4LnL15JgNwbHbnjSMGgAwAICiGCbFrv7b9F+a0Kp+Fjj/oOO/wtck/VSAhXxJPxXMXZ43JXbbizY+DvK/QypiFh+NSDswI3X/h35j0prTc5Ye+3v0tr/P2nruHpzIB7UfedNiNk2MWCPSAJMHaG1AqnOb3IHsE+dmpeTOSDgqd4Gp8XtnL82MWpr1t6j1Tf0avhVcegaLStuSsuyAwwfcAASANwC8IADG6/YXywEAAsDvA0HcwUfcwcdqRIsW1WZFNlsQnyR9T4W4R3h86727Z6LnHo1Jyt29oygtOXv14gRsR2MPBvHjsh8mLFy19eJdBuYRGX4398aN6QsXBC/YVI/jUPpwW1f//L8S1q06+ZhD6Sh/fHrm7O3TIzbXlmNIQyZCr4A2oqit6kyMXz0tavubz6Kz9wh/DTs0Pf1MaMrJhJWnXiPVsYtOfBO2dWrctril2eNC33Qz/z77x7Ck7advN01P3hu/NEflAUQJeIfmTp27LiLtQBvehKF6T9/6nLD8WNJPBQ0dwv8KX/Nd5PqaZs4AB/SzQMegpb5dMGnOlr9N/+VxI3Vy4u5pKQdnzD8yac6uWfOzXzQLYIOOsNjNE2es5sqB0gwURp/GCsYAuHrvcWRidvqPF/QABMft/i56w19mrIpcfDjih0M8C7hd3Tsxcnnikr1uAFx+YLWbx0X/D9xjwGZ1B3GHH3GHHqkQbWpku7m7xQT/LOh7zu15QmAOr9r008z5V5J+enDjIW16zIn5C9MrqsrYMNLmpNUhczbvy3su+/RM9vHZ7+efRs1emjwvt61Lo4QRzq3ePyMh65edj8SdHz9c+y01fef0iJ8GBmBodPNQ/xscqq67AxM/JyVq7pZbRS2ZF8omxqz+ed/VGQv2fhO2L+XHa/8Zvv/gmbYZ83ODEw9DOqABYPep8rD5+xZu/qOPB76P2/e3mdv7+KCXC14ixRMTtvzviFWtw4Z+Psi/+e6b2WunL9hX1caclrZrSuLWhm5hN9XRxwejcoCijwUnbZ/5w8GTD3HJ668GBW/Iv4VMWX31/5u2LX7pmZpm+dQ520JitnNVQOMEWifQuYDC4rx879GkqNz5q+9TVSB4bvb0H/Ivlg0mb7z8t9hdqw4WnS6Cxy05MG3uRhcALgDcgbEx/9j/6OtcDqDVWMVCdRB78CF7oEgBb1F1t5rgn03wz0J8Mb/vGaynY+782L+EHD5wsvtJpSg4MicpJTEvP5fVRdqeti4yaXdGYbm46Ym46fGlC8WxMT9Gxe5HYKy8j71H5/8aFnd4d3atCtX+6caFqDnrpkz9oaWlnkjEDOPfDuPfvqx9Gx+dHBmz4V0LI27FgRnpW4/feb/x6P2Js45EJJ+cHJc3wAPfRe2ePDcDQfNIvSB8/v4JcZvzrn+uhyvC52VHLz2x4ehzNAPUdvGCU3ZOSdzWiJF1kayXimET4zcnrs4v/0ybmrxj0tzNla3MbqqzfdSMgFzNA7rv4zd9H7fpzJPe1I03vp97ZEN2LQoCc5aemxp3KCwxa0rU1rD43ZDILzEClQ3oxwBfY7xTXBGZei5+yVVNAPwjKuPv8fufN4uwAjAxJePbOdtmLsmdFL0mZtE+ux+YPcAHfHa33ecFXg/weYDPC9xjwKB38HlyMpEVJO6pkPZXK7ppCjgk73+rGmpiU0poo48vX2mMjd8WmnBsQtSRkB82T0j9ZcLcnGnzTvW2GNcuODcjLmPRygu4VgYexl2z+fL0OdsSUtZh+/jkT5TMn7LmR236Pec5B35J3ndnUezKmd8nhGy5cRWm7oOrX5YPzl5z4X/N3jk9/QCC7J4Rdzwi7kT9u+7a153/FXFoWsrpA8eLzACEzd37Tdi6ms/isve84LicKbHZ38dsC0s9GJ6c+f3s3VHpOf00UP9BFxGfP2nOxtdwIZbmvfCwIyRhV+zSnH42CE3aN3N+9qTY3WUfBL0s0Ig0z1xYMD0tb1JcRhdetHDN4YiYvIycd2S+vQlGjojKjIjOjJ2b85e/rtLbgVDp0huATg8MNnD5xtPQ2GM/rH0gMYLJs35KW3C8pIJsA6CyETM9dc2k2KXRC/bPnrfX6LW6gHe8x/D+E4sdCCUmMiQmQ2IWVxUkwJSKeiqkXRRJB1mMeyXta6QTnpAGHixakhkatvKHDQ+OXujaef7R7guPp6YeD5t/uvx277Or6JkJRyaEbV0Qu2FZ8vapkRtmxu8qOHm/sakPaqFlr8pJDP9l//rfVAP3KZ9PFd+s+zltU9D0TUELchNnbU+dsyto1o4pi/Lv1Q7iGIHJMzK/mbLvUwd+mCJdvOX5xNi8frpV6QQ7s0tiFmafutWZuOL0txEHlmx6eKsKf/k55vcizH+GbgiLP1j6mtWJA6FRR4Pjt7T0a4cF4LcHbd/OXB+WvJeiALWtwm8it0yO2/u/wzdFLS78ZubO72P2T447dPnZIEsJ5i7eEZVwYuveGgLXghqWPHhKDIvMmD7zQGj4HoUhINV6zWZgsQKF3n383M3vZ2YmLb9mBSA8ft03/1jTO+jnqoANgKwLj6Ylr5w9b2/U/H1O4FE79GMun98HvAFgdwGVdkwss/BFegZbSaFJyJA4iIPo5KPgUmy1GF2lwt3S9N6RI18Ju+o2xS7dGLOk5vpp6QDcDH2S9tfnLv553l8n5Gf8NIR6kXV6VcLi7+bP/I/YyUGp8UsvnrmNg39q/1g/3Hjr3NaUZXMX5ew4YsLDBR2N0MensGfn5u/I+CZu3rKI75dGTIj5YWXxm88kvrzuY0dI1OLYeeuHKGSRSnni3puENVlal8kJfHvzcibOjFix6cic+evCkxd0E2hmANga9xCXs2j9ujlpP2/eX1jxsnPW3OWhcWltvYQRrvzc7SczU5cu3bgHTeJ2jzA/oEZWbDkYt3jdX4KjJ0alL9ucUfMJTRZbEJShxJVLp8b8fOJqJZyAJ0i4oxxrRsGdyISVyUu2DbJGeDqh3gm0NiDQ824V31i+4VTK8iNGD4hOmb9s+eGaOpzZA1wAKJ1gV/bZWQlbk37IcPpcXuADXuC3gzEvUGrtTI6cShfRWBI6W8pgy5gceZAA0y3CIZW9L2S4Wk3fHR3+nhLdKIbXczuGOG0DNvYwA/GRh67kIMuknWgFHMcltgwgasn8lu7BKuTbu4jGO3gM5cPrLiz840gfTIqt5XWXY5uRBMSgCtPCa3vjILdz2ssbcCOlHZjmZzewDcWtfQSiSD3MEjHlepEODNN1XIlkgEgckgKGEdiA2wl8DgAcAOg9wAoAQ23S+sEAS9VLkxGEAopUMsJUDtJkRhfoJ4oHWZIRrmyQJeHpnUShunuYPsxVMpW2AZYcSxF2j3D6GXKiyGgGYFRg6GcoiTL+qISLo+h4WtDPpiLJQ6Ns6zDTNMoy4ggyM7AZ/Ga5AbAlDqlFPMwaHGF7ZWbgBMABgEYHPD7gAsDkBjYAjH5gCwCzB3iBz+a2++wB4AQShYkrUFEZIiKVR6BwIYZIJDXozZ4gVW+tpv+Fvr9c21ui66k39L2U9LTzkZ+ovX0CIplOkPej6EyybBTP5tHxvaiPA+jrTOJTEgXb0t7A7egcef1moP0No6+D0HuO2HuO0XYSai7shXcQejE05B0a8i6j+qoVVt3br/rwiWJBvRjrfYNDMZiQDoIsZIpJbgA0vp1G81AoLo4RICluLwBq/ZgbALsvoDcBlwc4AYBEkhEyGCYDxECvzKSjMQL9A6aRUdXQsBJieYbJFgJk7x3SYvBKrhiwBP7+Ud0Q2cgS+Ax2oLMApx+4AsAVABoTGORphwX6PpqnvU87IjD20BWDDD9qxDbE8KOGLb1UCVlolBqA2gbkNkAWasVGvx0AN3ApzHKfH/j8wGgfc/mBAwBrAJicwDI2PlUMABuwKV0MtoBK55AhFsTgMjkisUxtsrp8AAQpe2rUfXW6vjJtzxfR0p52Pqp5EN7NHBj69AZdX9ly4fSdS2fv1Vc+YJCwTOIzs+rD26bKZyU3Lu/cdW3vvqaK+8Nd72hDlweQJxS91z7eX1P+6H7Ns8cU+C0q4ra5s3Lk6dmyCuTjp+38xvuu3jdYJL30WdMff9SeOVP8vLqdxDahUPLHjzvv1w3erRloh/W1dfWi+we1FvvnNmVtPf1JTd3j6toPrdJhEuCpZH3k0Zu3m+/cbcHi+Cy2nc71ldVgn1cgXr4bwY8aiDRH75B6kGQsqUIUnH529fZrvhSIlOBdM6EVRn/fQqxt7blb/eFZwxBZCB7WtVx9/rq+mQWJwSgbDNK972CDR8/eWr7u+I5Dt56++ICni5lym8YF3MDVjmn7+LGXwzF5APAA4ABgABJ9bOe1dAkDAEjlMjlTTeqBmFwRGWKTIBZPKNeb7E4P8AaAD4Agef9t1eA9dc87Fe6tsqdV3d/BGeqg930mk0UXfr83Nz132qzdkyKWJy/dtzljE46M6+lS1hb3Rcw6Mil457qZmaunZ8z+Zu2yqMzG0lp8Bwr/+vPqqOQZMw7PS//t3rXnIz00XvuH2nOFk2dkhszK0SHqzNjXe3fcSIrbNTVsa+j07VHzt734TLxxvT8p8dQ/IjdFLzgaGv5zQvKuI/mXFUYQPv3cpMmF6Ss3fhs+J3jayV/WN6AJFBh+OH7uqYTEM4+eoOAIFXbAfzj3xez4w/OWnOoZ8tK44NL11nmLC2bG7gyfvWVK2OrYxD12D4hN2hURvWFW7OZpc7eGxG2ePHs7bMAZuyhr7pKc7LPvcSTQ2Tt2qPDV7NSMvwavnJl0OHnpidmp+2IXHOLpgSEAHAB8FxY5N2lnTPxWuRE4ATABcOP5h9lJh+LmZXPE8kESJGLrlEILm8djc3kiqcxktfn+raUOUuDvqIfua3vfa3rfqfvbdYNd/FEYa6DtyeO68LC50YmZUQlH1u44u+SXnKUblvbT+ppekGdMXhk5O3Ph4gvnNjzO//nWwogDiyIPrkheQELjR993rotNnx6eERNzbGn6mtb3yJGGqpqzBeHR+ZHxJ3SIF0Pll+Ojt82avv7abURxOeHA8aIeyNTSYr11c2DpxstT43b/sDTz9r3mukY4nW+Mir4yJfjE+btPj5y+PCv6UkjY6dftMJ7GMCV4f2RkTtFDBJUGCDRwKKc2JGLHslUXmQJQWkOOit8fHL5xTsLeq7fbNu24umr9bzY3uHrrU1bes+i526ZEb7j4oPXm816hAaT+WPhd+NoLd1F4Grh8HxsSvX/SzE0rNl46funTr3uKgqM2RibtTlpxyASAOQAiEtMSknfOjFq/cuMRqw8oneBhTef34RtTlhSIlFqeVEXAs2mjQhqTKZErHGPucb9jXp/b5/cDEMTob2D0N/Bwn/m9LdLBUvlwmXSwTTbUviE+Y8m0TXuW/cBCweWD1/Tke71Prmm63q7bWBE8LStuc1xNXw2P3UQcqal8LpsenBcz89S54+heODY1Jmni3EMhqdkzZv2+eHkJEgu/fufKX+edDorL0dPel13ZNjN5XVj8yseNgzCymWQeG9Za+0kOEgucvlsamrgk7ccD5gAwA9DPFk2ckR888/iHgb5OCjEk5uTk2QUPXlfiRfQpM/eERO17WAXrIevRkGn/qScTY35ee/DiEN+5eu+ZiLS1sUu38o3ADIDOD1AkgRUAKwBoIjts7sLQucsNgS8/xSzaEZ64rvBqRQ9NH79k96ToH5dsONFHd3YT5L0MQ1EtMiJt84TovOoWq8YLZqTsmhx+ZGrE0WlxO09f/6QG4PT99imxR2KXnqPJNMNcEcSQs3naMY/H4xv/6uC/IwBAEHvwNXe4UTLQKR3sko+UiweKOZj3TGTjypm7loVvKTpZQGr/LOq9LMVf1Xc36bubpoZnR8wuPHDrAEaBQcIfYFCPiAMgPeFq3KzTG38ph4bIKXMSv43es2DzzTnxV2fH/JF9LLOmvjIo8uD3yy4NNt+iIZ/OTv01OHr53+f8Mmf54X2Xb3UwBGINoAlAxtkbkfNXLt+Yx1EBglj5FtkzI/58ZMKFI39cXJd9ZEbi+bD4M920IbyIPilyV8TczKLKLixRR5SClXvPT0v+NXn1YSMAE6KWxyze8sfTRjMAKjewAGABwAyAzguG2LKQ2PTg2CVGAMwAGACYvyYzLGHtmdt1sGHplJiVIXGrn7/C99GdTA3oZRhwkDkkfm1I4sl9J9uYahCWuD0ipiD7eNucBZnfR254+pZaeKt5esqxlFV/9NE4/XSuzuC32IHH5/X6ff9jJh0AIIjTX8obKBdhhiS4EfHQK+FgA32ogTbwIiZke3zYrt9PPeBQdXjMMyH7g7CPwO8dDZu9MzJ2X2FF/gfGuwHqM7mxuR0nX7K2cE7anhW/niISe5KTZwcvWLn/jwcZhcenRs8JTVyzYnvht6uKguYUjrS+HG179exl/67cB+GLcoLC132btmfr+ToiF4yyQc754mnxv8QsyKSKAVUBPvfJp0Sd/8vknJgfD0xJ/jU86WLZO9vnIU4f3zAh4mBU+qmL97v7aQBOdew4XjwtbdfaQ7d0AMxcuPfbmT9efNxsAkAxBszjlj1Abgd4um56wspJET8a3cACgMoBFv18KmT21isPm7oHlZNnr56Vsu1hBWWABjoHFKN8zyADJC87FZJ44cj5XiTRF/SP5XGpV181ufbl1303fUtY2pFlO279bcbuuSsujPCFLI3WC4AHAL/f/z9m/4FAwO/3B/EGynkD5Xwkno/E8/EvhIMNbMIbLqlxZfqJ2ZM3b/rlMHVENogrHsVXIF68kw9DC1ecnhy2Ke1gSruwZZhe0oG58raDPTFi5bSYDQW/15FIvamp0aGLfzly40krFrf10OHg+JWTY3/6dlXRf/10l9TZSIa9fdXBetfNf4UzrDjw4Lv0vZN+ODRE94+ywR+PmiKSN6T+WDjIArAR3UecJCzu8rS4y2sOX/4m+qeoBTdGBaCXbxiW2qbMPjIz5UT+xfcjHDAqB9sKnk1N3r5oyzkdABsyb4cmbkxfmys0AxMAJgBwVN146kAMiSMSV4fNWWsDwAaABYB5ywsj4/eUve6VWUD8on3fR/684tdbIyyAg8yQDFy6j/rH9C3fzTp++g4VzwIxP+TNmHP29Uc3jgyW/Hr1P6dviFpyLDj+6Ly1N3R+oPH6vQBYXV95t+L3+/1+f5ABX2TAF2mRfRpEnxjXKsJ+JozUEYZrC84/D529YsKsoyt3VhTeePXTrt8PFFzrwnMr7nYtTdj/n3/bnpR2+cnv3Q/OdCQkH4hL2Jv6w09vW2Bamj0tbGlIyPac7JdqYVtf96OfV+TFRm8Mitz9TcJRdSuCWP4iNXHzxfOV96pIicvPBoXlpW2upQkBkQ2Onf4QHp0xf9kJRK/t9Sfp2xbFlBl5c5IvFlVSl/16a3p83vJfi6higCO5khednhC6bcHS89fu4I5dejdt7t6/R/x6+VG3wQvulOCiUvZ/G7IyaeGRA0efbN55denPBRYHGPMBNE49M+rXSSGrXV7gBMAJQFTs0ZDwPc+q0fYAuP0EFp2ye0LI4XVbKo9frl+761JM6rlZCSfTV57AUXwDkPzb0PjZ0fuqqqlDVOunLlbi0ozvwleEx+5NWHTMDYDN5/7SXvyPpBEIfBEthP0hQ15XwnB6FF6B75T2tRNH6kYGq9+2Eg/l3w2JL/zL1L2T49ZPiF7z89aczn4Osolz8Vhl6PScmLnnfp5bGDdx+5y4XWERGx6WVA9R2HqGc2HkT/Fx2VevIMj9FTzqm5JniKT47aGLzwSFbDbCca0Xb86ZvTpuztqJs/eExGeELbpz7rkIT/XxlCCrsHFmfFba4oIOlAHR525BmKZFnZg197dW3FjJK17MvLPfhu65+hiGI7luPx784efLf5+yeU5CTmj8npC4XfGLcwl8YA4AcwCcvfYhcu6u6KQ902ZtmBW7dfWv58x24BgDPXj9zOgNs2N26EzA5gOOAFiw+HxsQt695512P5AZwPEL9WGzCv7jr1vm/ZwTEvPrhGkHU5dcfQeX9UL+fqps2pxFIaGbq2ogMsvNFoM7pfDYhfti52WnLD3uBsANwJ+JHo8g1psX3HcvJe23Vd0PNbhHhr6nyr4WVV+rlkKCYF3V1y/cKcg6tW5F2cnsjmsXfIM9Vl6ZjHC3oaZ847pVK2ct3JT48+GDRwb7h/iiZqHks4nYWXJ6b8nVatyHQRnykQr7zMygFP9+5rebF8/fumR4ccNYf7PhydVLubvXbt9/5srdGzWMtz1eFIEgMBiqXuOPX6i8cf8BsrcP0UPtRI5evFly9X7VMF2PG5Vdf/r8SW39uet3GRKVQKl539Z59sKdE2dv7C84WdbYZPQBCwDWANA43BZPgCGUFj0rPXPhj2s37rR3IsYH8GMub0V5zdOKGjcAY0AzBjR1jciSmpY+aNAJPHYAtB47vF958lJd6uplSzatyb9QRhZ4ByE2XaSgcUfOXz1e/OTdQC8PjRlhseUGG/jYPlhdi6+qwQPgAsAF3F6/0fLvFTAQAIHAl7dZQdKWJtGnRn7zde6nq/y2q7LuO3Jcs3agQ4TvYyC6rWwKFweXYzpkqDZ3P8aE7NDRnogGb5JH8GwaST3IN4xKeCw+lQjR2Y1CyWcjocPNwmoZFlaPEIjbvdAbLXlEOtjbPYDupw5Z39yzvL4L4VqIiCbUIPlDF7aDBBqxbvjQUDMGA+uVIgdUPUPDuMEhZC8Ex5CITBWRqRphGKh8O4EnIPKEJK64l0SnsHkSrcHpAVYXsAOg8wI7ABbwJSGMAeACwO4JeAFwuHx+AHw+4HR4xj8qc/iBGwCjT2QHChcArgBwAo8TeGwgYAFeWwDITYAi47H18kGmbZBhI3KEBLaAxh2h8UZoZPUwXiiWGCCaiMLSGR1gzAPcXgCAy2bRAI8fePxftQwACJLDngtaitifHnA/P2S3PGW3POPBahU9b/M3LLy0f03+lhWndq05c2Bz3tZVx/duKtyzcf++vXt378o4cCA7M+vQgYOZhw4fOXho3+49+3ft3b9zT8aeA7mHs3du2p5zKPvQ7owjew/l7NmbtWNn9tbNx/fuPrRu7fHdu45sP5C5I+PIkUu7dp7YuPPClj2Xt+66vPvA9YMHr+7Y8duWvde27b9xMKfo519Prd9+7mD2vbVbTmTk3DpaePuXzbmHcy9n5V/btCPnUM7veSeuHsr+7VDWhRNn7h0+evFo3pXMnD9yC27sPXA2r/BmXsGtfQd/O3b8TsGJe7v3ncvIvFx48sHR3Bs5WX8czjh/5tT9wmM3Dx/6PefoH4ePXMzJuXr8xJ28/BuHsy4dOXo5M+ePfRnnDmVd3Hvw3N7My/uyLm/adWr3oYs7Dvy+5/DlnMK7ew9dPJj1++6Dp4/knr1y66nZ5fYA4Aa+MeALBHz+gO/few+/3+/z+YKELUW8T/e4zUWCtifctufM5sdQcwmzvULc81GGbxHhO7m4z4KBbtEwiotHKCgDFDKJMDJMIZGHBgYhMoVMIHIYLA6DJeGLODSWjC8RMHkSjkjEFsh4Ej6dqxMIZQyGRyVXQhQIhRQODfV2YLgEJgTpeFzbCNWO7lchexTtcEFHO6MHJ0X2a9uQEniPAoaVI/sVo3QHkWEdgcw9w1KmwDlIklHZhjEAxgBQGfxuAMZ8wO0HDg/wBMCYD3gCwO0Hbj/w+IHBDDx+YHUClxd4/EBnBDYXCPhAwAd8HjDm/PIK1eMBPh9we4DdAbx+IFP6FRrAEzk8AeAJAIkWMEUuMts6TNXReM5RyEBhmQeJKgKk5IhsBEjIFmrHpx+ugNczXvwCvvECOO76S46WIkrFsGIhrEQEL+V1lTFanlKan1M/FxOby8gtFYLeTyzUW0F/m2ykmwJ/JxzoUo50aAhdJhpGOtBqY/bJB9tVo93qUYSFjjdSewyUPhMNb2eN2tmj/z9n79UkyXXledaH2Yd92JfdtV3bmd0Zm55pTWOzm2Q3rZuiKRoEQIAECILQqgqlUuvSQGmROkOLjIzM0Fq4h2sZHuGhtfJwffchqgrobps12wk75ubp5pYPvzx57xH/e2JCZIZosoxn+UKqQ+eZpL+YCZVykVw4zBeQal3Ow+XThHgcLTpPaW+I9wfoI1vGFeB2HYVDD3ocEaw+1HVGppBGKC3E8wJVGudwsTWaiR6fmwoMyVRUYKjAUIGpAlMFQDK0rjRSAFABkIExA9GXJyoAijYxgaabimYqBtBlbaoBfablmlmj30FZhi4JCgBjXevJgCzJCDMOJAScmybhViJXz6GdNFQl2GE4QZBcp96ZNPtTSX+h6vhWsPHSr88N4o9awa/Lvpu8a5NybOG2dcR2DbVdT+1vQdZb+PFT1POYCVmKMSd2elhKHhfDB/W0s5F2iTFrDz6tJZ3lqKOe8lbingESZk4tAyRWjnk7+bAY97Vz4TKeHdf5GpqsookeDVOxkxKO8wWkgFVhRAxlG54QZ/Fgh27E48MCYdYVR1aU+gAAIABJREFU4GwntC8inERLNh965Cn4YyxM9XN4gxGlUlOWASg3JwMZKAAMFaAAQwG6CoyJoajAnBiKZGpjXZ3B7YyHE11VARipsgLM7mSkGtMZaBNoM9A6MBRTU4E51dX+dFzrthP53BSYKgATw5AAEJoA5SaRjJjH++lCJ5IqE9w0kS1HU8VwAs/AAsFVxOZgKGsvQb9cNL4B3Uk9q8celQJ3meObpOcm4b6BOm/Atk3MfYfy3cscXYvvruWst2DHV/Tps1rKXg09bUZ3Bf+jemS3FtkfQZ5ezjPFA53sscGlaknvEIv2ChEx7q2nTwdYgsr5G3y2zSS6XKpJxET4TKTRdpnJIixGV6xn6GNbzJfgXWFq1xo5DqJHXsjqKzjPsH1XxhVA3EH0yJPA+V4aKXYmYKx925dnpmvPdZzPTQba7Kr+u4caMEwgTeTOVB2YYCrrEwMoOtCH0+HMnWUTFKv1PE6/+OWg0gW0KGXQRhZrRjPlRK5yGqYzhQZCdLNwXayrEFrPwQKCV2m+pegv5WHgucDDADPW5xqxR83440b8ST32uBZ7Wok8Zk7uFmxbmPsO5r6De+9ljq5D9juo51766Ablf9KM7ZZPHzUie6O8s5dxzEAXz3YrUdsICVTibjHmAiLKhewTMq1w+UEVpfOnDTIyELI1NAyGAodmmUImh3IW15nltOCO0tuOtDNIxHOlQ2fyOML4oqzVB1mOoWCKO43TztPcWYIkS11GHCizoMIECgCyCQZTY2qqI1UaKhMNGPVeS/kW9/50pAFjrE0VoGnAaI96kqGYQNLB2ARTE0wnykAHsmzIOtD70rgvjTUAaKFUrLX6U63c7PHVViwvxKFyNCsQxRHKDBC6L9SMPNZJZMqJbDmR5hMZPpXjELwaS+FMsT0cTOWp8RK3YYCZ5vGcGH9aS+3W03uNzF4rd9jOH4mxZ6Tvq9jOgnXzPebk3snd88GHl1n//YOVd2DbtZx3d//GfMLxLHBwL+U58O3ezZ66nlxfcWw/TJ56vt5a91gOQr5j19Ghy2o9Oz6u0+kSGo07H0kinHI9I6OuVODk8Z3rdx4c3L63d3CCHpygV7YO564d7diSO7bk08O4/QS7vx04jfH7jtTNe66zGL12Y7dANv0RrNpSPaeZk2AumsJPgtlQHBlLIBbnoUJTM4DFmihXdEkG2XxVM4BmAIcr5fZmpwro9EABrSfTfJFvyTIwDSCWB4YBDAOEI5Q0BeEIX0A6qUwrkWzEEs12F1jt+FmwumcPPt4/3neEPYE8TDQiKUYxQTTFHp/CbHF8976DpHs42anWtXRWyObLfLHRaI4kCRgmMAEwDKCbwDDBuXL8qZh4Voo+4UMPxfizZvagntrjgw9dNz8+/6s/89/78vyv/mz+jb+Jby/Ov/E3ectmzPrw0tu/fLJx+fxvf/5g7fLGhfegoPfxteXDh19B0bN3Xv+15+hg5eqVnUcPP/3gg/XFpfd+809ntkeX3/1lh07cuPTe+d/+DE6Ev95cvf7V9lkEeuvTrR//5vxxvPTElvnn1z6/vPLkl29c/HLx8fufX7d64Q++uPbDn7zjPIF+9sqHntN8HquhVOM3b3328Jl98+bjt/94PpJER2Pw9T2X05WdKuCL8zeSqVKrA76+5zj/5Y2JBP7wx7m1jaco1rzztbXVAZoB9vZc4XDOcuS/du2hYQBVBe+8c+XuXUelCtodcO2G02qDL15+StHGb95YWVm1r9969tGF1QtzNz78YuXpgX9h7UGrDzZv7r71zuV4iv/Nm18QVDcYxhGskc2VcKIFwwxfbPQHiqYDEwDDfAG6mjmsZg5r2aN6ztLMW2qZg3J8hw8/uX/x1ztLby/+7m9vf/LPyZ2lu5//8tK//EXucD1lvX/+1R89mP/Iemve83DzzR/9ZdK1s39zyf74VtS598bP/v7wwa35zz8oJILn3//99eUrTSLr2777xes/td1Zfbx88eTxnflPPr92deHptu/uffvF1aPP5nfmt1yL171XVw6vrhxuH2Vv3vP/8J8++ODzO9fveC5cfbS0vv+jH7+3urF3GmRycOOtd+YiMe7K3N0vLtzwn2E43ofh9pdf3un1wAcfrMTj/Mrq42iM2dzaTiS5e/dt12/uMmxveeUeglZDEdRy5JtKYCqBx4+tsgwMA3z8yRpJ9vb2Y4Egs7ZhicaqH3585+l28qNP7t2+c3YczPz2j5+fv7perA12Lb7Xfvfh4x2nyxd3emKX566//8HcvQfWTKaIIHUYqhJ4G0XLEMQXCny53FNUYJjAAEDRwLlibLsY2xbi2+XErpjcKyd2hegzLvS4ltyrxHdwz2329H47fQhbt0IPLvH+++TpQcb2gDg7Stsf5Y/3fE9utIhUyr1LpwMVLJUNeshMmIYSDQ7Hs3GRRrsMXMfSVNAJuqVaLlrJhr17h/Hjk3CUCkXIIx+968Ltp4L9tGTzUq4T1u1nQ4n6492E54z1BbhnB6lIsuL24achxu6CKHYSinIMN85B9XJFk2Sg60DTgK4DXQfjMRiNgaoB3QD9AdANICtgNAG6AYYjoJtAN8FkAkwDmAYYDmcLKKCZgW4AaQqaLVBARxSj5qERQWmZ3AguTFGmVqwNK21pJrAba0AFYCA9V8m0uybNdnC8SRAtpFBPJXkUK0Mwn8szKCqUyp3hyHjeyhLie8XYbjG2W0rsV5KHldSRmDgox/ebWVsxvFNLHjUzdiG0I4R3hNAOZLvF7s9X7Ovs/gKzN88cLDL7C/TBEm9bK7mv9SIPO5GHUnavHrg3TO30k9sG7uzhqT6e6kIhIGLtXFiM+qJ2R8br83uz4QDiOuXtJ4wnILpOS65jxh8sOY7x4zPG7kVDCTGdbyWzDZpXKFZOpqtf3fU43fkc1AiGaARpi6JeLE4b7VZ/NHzRmjM0UzOAPlUnkjY0gKIYIx1IU61vAKk9EHUwNoE0VXuqOTbBVFKHE2WoA10xlXqnXSDxPEYEYgmU4RN5BCLYRB6NptGJBtpDpTfRZ3GIBkBnKOkA6AAYJlA0UKtNULRUgEsM3YKRMoyU87CQzXN5mGf5dn9o6CY4J6YOy8n9UmK/nDyopo5qaUs1dVRJHgrhHcr/qBI/aKRtQnink3MOC8eU72HZtiocLTP788WjZXp/gT9azj74QnBscPb1kusa59waJJ4VPTcGqe1O7Ekv8axPpHtYsp0LVGIezHOQtTwJHlmiNofbkTg7gRx+1u5jPAHRcVK0uQiPj/X4qSMHZPeigVgJZ6ZiA/Blg+ZkoWykc3WPtxCJcplsFcN7qVQZQVoFDG122r3hwABgPB0bwDCArpmz9FAxwNQA04naNYAkaV0DTKZqzwTSRO4p+nD2jg50mqchDEUpAsIJnOWzKAERTAYhIYJlxfa3o8n2UB7JugaArIHhRJNni4MBarUxSdRJop7LFwuoiBE1BBXzMI9gJV5oN9vTc9XkoRg/KMf2y7H9cvxQjB+VYodC5KAct1aSdiFqFaLWStJVSbqKERsfttTc16vOrd7Z19TOHPb0UsW5WXGuY8++rLjWyN1LrZNrJfuSlLjXPr1uQE8H4duNlG1KBUElNYJcrO9xamcjad+Bji3h01ginD4OYN4z9CzKnYRozzF8cor6QvBZHMPYFsF32PKg2laLlVG9o9J8my12/YGsxXaGoCUEK2dyDIqVc3kok81xPE8xtKorw/HgRT4iq8ZE1vsmkCS1bYKxCUY6GEjycKaOk9WJAXQD6EVRgFA4mk7CBJbIZ8kiG0mnEJqK53I5HM8ijNgcjlWgAiDpxlCWZ76sAX0m6deM57UjaWLgKJeHSzBSQbDaLCODERHBqhhZP1dLHVWTh5XEYTV5VE1Zq0mLGLcI0UMxYevAvnLMxoUO6xmvELURJ7vVlHsQvF9xbjWPbxYtK1XXJrF9WXSsETuX2MP5onWRt87z1nneMifYF8rOpfrxeiV+2EjbuhlbOfiM8jwoWG+nnXsZ137AF46cxhzHeas74/bjbj/m9uRPTrFIms7jlVJjWqxN2NKgWBmxpV6pNqk1ZbbYRXExlaFL5X61PjFM0OlqQqlcQFGcJCAYltVpp9c2gGoCzQSyCWTVGJpAMsF4orRMMNJA3wRaf9iesRbrZZIlMlAWowla4HGGyuNoBoFgiiR4Duc4iCDyGJeCyGK1JelANkwNAB2AkSxJ6lQ1NVU3JFlRVGACAEygKoDl+zjZyMPlTK6YgwUYEQtoBUbFc9X4YS1xWEtYmmlbK+tqZpzVpFOM25jAYS3traaP+aijGHOXEt5S4riSOa1kTltwpHC8x4YdIyqRtNxL2+4S/t2c42smuBvaXsk77qSONtng04x1S4hsd3M7QvCrwtEcZlskHOvC6W34+HHe/SDs9ybDZ8eBpNMX8Z5lTkL5aBxGMIEWK0KzVWw0Ss1WpdOt9Xr1Xp+v1oRqDcKJLFygOL5Sb1QbLQOA/mhcr4CaCNKJci5dK0ANnhmTRLvfBdMJMA2gKsA0gK4DVXletzR1MOwBTQHSCJB4L5+rIUib4yQE68CFJoy0o4liOl9NZStZuBFLCSRXjaWRLEKUG52BNJ5oykQdTw3JAIpiTGR1YgINADAej6eSAgAYTkC1oRBUKw+X87AIo9UCWoeQ6jnu7CkfeFYK71bih7WkrZa0lWO2YuRod/Uz+83LZ0+2nF8tPl3+3H570f/4xsHW1YNrV4dk2vdoy3JzHjneOXt6zXLj4uG1C7abF3ZWP9xZeW/t/Z+i3ruRnRXIeRNy3sRc66R3C7MuFk+uwYeLmG01engz73l45nUmw2f+UNp1EvWcpvxhKAcxldqAKov1/qBYbxQbTb5aY8VKazAsN1sEy+EsF4zGimJlPJVbvb4kK6phmhowNdCogXymhiHtQr6BwFWhOO52TF0DuvYC9yzeMIE8AaYOipyUTYs41sWxbqHQyuXrebhRqZnVBqg3QRauF/BOBqojRC9boCm+hlJcJJUjeXYwnUz1iQ40xZiopqQasmYqL4sbiqJpJpAUUG2oFNvFiGYBq0OFajZfPkdsXxIda73wIym1203amrFDMeatJnyXfvf6p6/8/NHq6oXfvXX1jx/OvffRp795e+mjLx4tfOm9f/PS26//+m//Outzfv7mqwnn4adv/MsH//z99//57+59+uv5V/9WsK7hz64OfVvI3ffhpxew3UvUwTxzuIgfbmIHG0nr07RtO3waPfOFnCcZX6iQhDiUbQrlZrnS5kr1cq1TqfcEscWXmuVqt9oY1pojBBcghMNIsVzpt7tqp6d1+8ZgBHSg6UCTDaXZb1N8EUJxCKVQks8XaL7U7A6UqQpmq6oOgKyBThfQ7CSTL2WhMoILKFlCSAYlme5wMit31FuTAlrLQWUE7WB4L1OopguVTEHMFCrZQgkh65XGWFJfSJDMfyXg0DRN1TXdNDTdHI4mpXINQUkIIhCEPkfuXGYP5jnbpuC8znkfVgI79dRJD45knJbTZw+5ZIpLJsloMn8SIKPplNtPnLmIMzce8GJnHj4T49LRwpknYttL2R5H9u/m9raCd6+WbOvI44vFnS9L+5d4x4rgXC0718vODdZxm7HfzDp3s47d4Ek4eBLxhQvRLFug66w4qNS6Yq1bFJvlWkesdQWxVRRbYq1XqQ/K1R6EcDDCU0ytWh93+vpz0GMwkHoTdSwb6lSXe6Nxud4gmRKMMRgpYKRAsmK1MVB0oAMwVUGl3mE5CScHBbQGI1UI5RBCKFbq3aGkmEAFoD8yOKGF4A2cbGF4Lw818ngzi9ZzaA0iGhBeyaMiQpQprjEcay+Hc2iaLsvKi9bKc1N1oz+YlMU6QfAwTJ7j7Au05Uph/yq8dzl/tE66b3Gh/UrSXs6c8AkPFTnmk2dVKEGEfQ0kwyWCbMZXgs7i3t0qkeAK0djJYbuERH0HRNLF5X3IyQMmskN6tjj/LfzocsW/SVnmyKOr1MEcdTiHHW6gB+uxw0fhvQfBk0g0kIikWYhosuK43FRr9aFY6VUb41pzUm2MxNqw2hg329NqY1Qsd9I5soAV+VK71Z32hlqnr3QH6mBsNnvt7qgvqerMZyeKWW+NOaFJsXUYLWbyFE6J7d50ooBmd0wwJRipQYUajJZRokqyYqnaHkjTmS+rAHSHMlOsoXgFI2sY3srD1RxaT0FiKl/KY3WErMN4FUIECBG4YrPTlXUDmCYwdKAo5vOK3b8+KyRN1Wq1TRDcOcG1zNjm0MM55OAqZNlAHdch133YdT/n2W7AISETpCLHQxbtUbCYi9fgVIOMi0ioK8BFOFQmUjwSa5eQCp1hssdNJsHF9xqwq3h2pxF/BO18Ae+e5+yLjG2BsSxytiXGcZN13sq59jOO3aA/GgsmY9kiTLU4cSzU5Uq1Xyp3a81xtTEWa0OxNmy0pVZXLlf7BF1JpDGUKFXqw95Q74/0Tl/tDtThxOxPhv3JcCBJE0VRDKCaQDWArAGxNmT5JkqUEFyg2ApfarLFKk4LBbSegyoQUmL4TmcwlfXn9X5Je34cutmdkEyzgIoI1kDxFky00nAlmRMysAihFQirIIRI0HUUK1J0pVLtTKRvps4osq5qmqprL2M+E4CJpDea/XO8b512L6H2JcS2CDs3Yedm0noterCedn5d8D0eUBEisJewfFXP+wj/Ttr69dm+t4oUTw58cU+sEMX5ghj3Z+073rgvET+Oh63u3EkoY3cEt3f89+4UnFbafpWyXaGtc7R1nrRfoxzXs679rGvv9Dgc8scDMSaZryBUhyqOS6VBuTwUymOhPCqWhiVxXG1Maw2Z4ZtZiE1lcYqtNjuTwVjvj5TucNobyYOJOpLV0VQdjNXeSOmPDEl5nmprBuj0TLbYQTARQngY4WGUg1EOwyskXRfETrevaC/W7qmuTvXn/xOKAZodiS81SbqOERWc7hbwFozVIbSehcvpXDEHCyhRK6ClPMQVEF4odWbbrGkCWQaKrs2Wb83QX6pJVR2cG+YeteJfCWc3Kc867NzMWFbCe6tnzxb/4b/8z9//f/6nwO41Knz4dOVjNmKBPY9vfvHmd//jX+zfevrRGx/+4VfvfPL2F9/7bz+48MHVN37+9tyn8+++9sf3X3njyh8/Xnr33Xd//JPN994pOKzo4ZfY0UXi8Ap+cAnaW87vLkUPH8UtT0694bPjiPcMPY1QsUwxjzYYplUs9nhhIJRHJXFcqU0bLaXelGmumckzEMLypVa7N+2P1O5Q7g3l/lgZTNTeWBpKymhqjKb6bNbfeApkFegm6A0AyTSgglBAhQIm5AtsFqJIut5sK6r+HLFmAtU0VNN4+ePsRlJArS4RVA1C63m0XsCbKNkuYLUMVMpBxQJWgREBRopwgSsgPEWLtdpAkoBpglnp3wBANw1Z07+R7UqYY1iwtrKHldg2E3iKeO+mbHdihzc89xdvf/m7k0cr/kerF1/9vvXa+fT+ddfNL3Peu4e3v7A/mLv87j+lTh7D4T3vwfXrC+9GvfdsT5cfbr6/feuzJxvv3Lry692td+jIA9I5x3qXBN8671nB7dcw21bOe4SeOePhXDSYOQ4Q3jP8JEiE4lwuW0QKFZoZ8kVJrCi1ut5sGbW6SrGtTI4l6Eq52m/3pc5g2u6P+6PpQJIHk2mnr/RG2lgCUwVIMugNQKUms/yg1tBotgcjIlQoF7AyiosEXeWEVqM1lF/EDJppaKYxyw8NoOtAkzX1JRpJBu3umOF6GNEsYDUUr2NEo4BVEayCETWoICCYiGJiHi5mcgyClsXqaDQGL3cLzQSybj7/s6nmuVrsSSu924PtI8zVQ73NnENIWJnwfnjvOhHYSxzdps52s9av0oe34tsbpPdRznu3mLZ06KDZhtmcq8PHKmSwiPjK2EmFPEt4v4o4b4Wta1TsSdK+Gj1ayu5+hlovMc5FyrEAH67BR+s5zyERdCN5Op/GAzHOe4a7fAXPCRIMFKIRHILrONHl+JFQksqixBeHBbQcjWNssVltjNp9qdWdtHqj/lgeSkp/PO2NtN5QHYyBpICpAjo9k2a76Sx/4ofCUSIPlRCsmof5fKFYEntT9RtluKK/vNc1oM7CxH8/aEPWQL2p4VQLQiowUoEREUbKMCLmYaGAlFFMRDCxgJQQtIwTFYpptLo9SdV0ABTDVM3na1F3MDnXyR63M95W1teDzoZ4fEwmh0S6hyW897a2Vy6e3Nt8tvi5/+vV7bmPfbcWduY+vPPeu+71Ndrt4o+9u/NzzUTi2dzV+Paz03t33TdvOLbWHFtrtrXFo5U558aC//ambeM10rNcj3yF2xfzhxus724xE2oTOYFvMnQli7ZjGTEYY09DZPAUCp7mT8/wQJBMpUsU3ef4IUY0c1Axk+NYviXWhs3OpNWbdgZSf6z0xzPXBsMJGI5Bp2cI5XEBqUZj9OkZ4vXl/KdwHipBhXIkhhB0bRZQ/+uoYHZcXv+WzZ58845hAlkF3b5eLHVRvJyHeRgpYUQ1k+cyeS6b53NQcTaSE0JECBExihcb3cFEe7nNjmVQFFvnGklXPe6oxJy1hLue8Teyp7VMoJI6dX+9cfrkVvDJzeCTm747y+6b865rl49vzQfu3DqYu2JbXbYuL53cvj2E8qFHD8/u37dvbVrWV63ry/bNVfv64tHKnG11znNtxbbxWmr3C8QyDx1cob1ftdOHTTwz4BCx1CkVWzg7hoheBqpFU0IsjIUDhRM/6jtBzgJ4MlXM5cuZXCmb56FCWawNW12lO1A6fbndn/RGcn8s90ZSfwR6A6PeUli+k80L4Sh+FkDPgmgyxWWyAk42oEI5mkAZvqUa/4OgDRNMFdDt6+XKgKTrBbSch4soXkXxKoJVIKScg4V8oVTAqjjVzBUIghGESrPRGU01oAEwnOhcqXGulzntpE6aKX8r5W9mw+1cpJmLNbLREQkZZXqEZztQvAdFxIi3YHtCuHdzu59ltj+tha5D++cJ+2XUepFyXS2drub3P4H2P0Usn5OOL0nHBcz6GWb5lHR8kdi7DNmWC9YV2nu9D7kNLjIsEmOBEkudSrnLVRSmLFPcACFaBYjLZahgiDg5LRz7cj4/dBYohCN4KsPCiChWx62O1h3o7Z7a7Ew7faU7VLsDtd3VKvUJQTXiSfL4JOf1ZQIhLJni+OKwWBpxxW4O4hNpVKz1dQD+jRzgG5XcN/bvVYoviAMwlUGrPWL5egHl8wUORoswVs4jpQxczEDFHCoWiFoW5vJIEcZKJNuot+WhBOptGaOr5/rZs17mtJMJdDKBdi7SgWKdQrJbSOWdBxnbbt6+G3zyFaiQw0J8AIVbKT/nXUaOvqSc8+lnH7PexfD9P0AHn8ce/RGzfUk6L7HeK8WT+aJvjvNe4byX+OMrmHuD8l1nfbdayacmHwVCvM9iI4Esco1Ssc1VlGJNE6oyX5YErs0xDQiuptJCOEL6zwrHJ7mTUygcRZNpBierQnnQ7Mjtntrpq72h1h2o7d6UF7ooLsYShM+f9voyoQgGFSoM2+/0QLsLuGI3kSLTOaLZmf6PgVZUMOv+zVirGuj0lHKll4XZHMxmC8U8IkCYCGFiDhGzhVIBL0OYkIW5XIHHmRpX7hJsPQOx5zoJWydhayUczYSjmnDVEm4xdVxJ+ex3lqy3FlxfL+9vXpxQ8TZ0OsRCAzQIuGQ35cJsX6PWO2X/E8J2p+J/RNtvoftrxNEmZd2gLOvE0Sp5tEpaVknLanJ/BfPeKYeeDmCHysQmeLCG5YcCXeQbpWKTKU+4ylSojoXquFppVyttrthnuC6CVRMp+jQA+fxZnz/rP8uFo2geFli+W61PWx290zPrTaUkjtJZKhSFj/0pnz8dT5IE1ajUpu2uOZyATs/ESTEUhWCU7o+V/z7o/6+Pbqi6/nxy4Ay3ooPxVCvXujRfhXAhh/IQIRaoKoRXMoiQR6rZQiWVE2IpNp5mk9liIstHU8y5fto5zLoHueNe1ttIH9eSbjHpFZPHtexpn0hUMydi6riHhPpouJXzyUy8nXTKaGCU97bjtsLB9ci9ucL+uuC9xzpuFt13BM8t1n6Ntq6z9i3OucU6thD3zXp6XyaODTagsfFBwV9BsiOBEcsdsdRhxAlTnvDlQVEcVcV2tdIRq1KlOuWKfahQjsaJQKhwFoTPgpDLkzgN5ONJMg8LBN1guA6KV1NZ5iyY9QcygRCUytA02260tOEYTKZgNAGNlprJU8FIjilWJAXM0pP//x/jhWjfeK4gAEAHQDVBuy9TfDOH8mmYTxf4FMTHc2wkQYfjVDBKnIbQ0xASiODhBBVLMed6ye1Rdn8M2yXE0S+4u5CjCblbsKcGeTr4aQf3d3B/Le+sQ65WwTWkTiesf8L69VKgU7DWUk+Ys9uEewWxL2L2OdqzzHoXCccVzHaRdF6hXFdw+6VSdF+izgAf05iQTCdGaKiOwYMiXSl3KuUOV5lwlYlQ7QvVQa3aqFWbYnVUrU+E8gDBxHSWzUJ8Aa2geC0cxQLBgs+fPznNR2JkKs1HY9TxST4UhdI5kqBrYnXU7hrDMZBkoGhgMgWV2jiWhKMJqNHpawAohvFvQf93Brb+m8VjNnsPAE03Nd18nu9pAEgaaA0UvtKBSDGeowIJ1B+F/UHi+BT1nBSOT9HTEBmKs7FUMZEpnWPdN8qnXzdiz7rp/VbG2spY6zlnE3J3MD8XPxqx4VLappTitbxDLcWasLOaPWQjT9rwUfJoBXau5e0rhGeVPl5HbVcZ70rxZIXxLNDuOe54kT1eIJ1X8OP79bS1nbHXE0ed3MkACTbwQpclBb5ZFlpcZVKsT8XGuNKcNJudZrNTqgwrtXGx1EdwESoINNuqNeROz+SKfbggBkOo15cNBNFEko3EKN9JPpOjWL7ZG5qyBqYKGE/BVAGaCaYKKFeHkXg+mUWHkqJT5HcRAAAgAElEQVQDMNW1/wHQhjl9CdoEs+wGGACMFWNWh5JNILakHCacxRFvMHsaojwnBYcnd3yKhuNcMiumcmIqJ54jdy8WrQt13/Vh9P4kszPJ7PZS+53ETjtrG8CuLnLSgjzV3HEdPqkVzqqQX8EOOsmHxZPrpHMFOVqAD+YwyzLj3MSP1hjHFm27huwuw8+W8IMN6ugacbCZf3Ie379Sdq31I3c1xA4Yn8Sl+3ikWixWi0W21OXKPUEclGujRq3fbAzL7QHGlxmxlSxQRLFVbkm1LmgNQa0DEKqfgbsOLxaON1w+xusXcgVJqMutIWiPwFABzQEYyEAGYKyB3hTgXCeS5nJYbfaw2Qey+U2SLWtAN8FwAnQTTFWgm2A0AboJVB1MlG9K2DpQDKDpQNaBbADZAPJUGxpA1oGimbKiqbMxd6oOikI9Es2cBDF/EPOHsFCMSuXLMNbMo/VkrnSOt8zT+5fRnYvozkXKslL13+5nDhTMVU8cdLK2FuRtQd5G4bSNBRpIQMyf9DKPS2c3cPsSYpnHrEuYdQm3rpC2Ndq+xTivcc6bnPNm0XWn6LrDWG+gu2tF5yp5MIc8u4DuXGQcW+3Ioz4eUUv5Cs9XiwIv9oXqUKyPKw2p1Ri2miOu1haavSRMus9iECnCVFUGQGzpv3r9iz9+vOY+IX0BbucwF093/vD+rXINMOVxrQtGKhgqoD8FK9ceP9z1NIeg1JB/8OPfbB8Fz2LkWAMyAIMpeLofanUnkgqGE1MHQJ9xN4Gsgq/uHsgqmNWkXvYKFAMYQDOAJmvjqToygKyDqWpODCC/EGEDA5ia8VxDMhgqqVw5luLDCSaeLqYhMQ2J8XQxHGfO1Y63yq41xrKI710p7FxBdq8iB8uYZVU4fVANP6klDlppa7/gHROnA8zfzLkqgZukYym/d6lwNEc512jXBmnfwG1r8MFqfm8ZPdoqnTzoJiyDtK0TtzTC++LpPdK+Be8s5Lfns7urhcMt9MxWyQUFVhD5Mi+OSnWp2pBrTaVVH7Vqo/ZYj+cJUmhlMZ6rDP/X//BnFnei1gX/95/8w5WlB2+8PffX33vt3Q+3/vw7r/7sV+d/8ovPfvfO1uu/XX3rD1vzS0eNDnjjrfVXXl9w+7haC/z137y9uun+zvf+8Dfff/9P//K3//iTC59feHb+/O3f/37hs89u/fCHb3/80c3vfvfN9/54/Ze/+PKHP/jj+S8evPfe1ltvLb/99uLrr1/qD4Cuv0zEZ+dhDQMYqiEbQHtRIQGaoavfZPOg0lBwpp0tlPOImEcrqXwxnuaSWf4ctv0ltX+Fsy4JzjXeuUHbVpGD5fzOPOG8SXtuU777/NmTWsraK3jbkKeStDHuFdRyFT64gtsWWc8m496knJuUczO/u5TdXsAs1+qhZ1PYaxCngA4BLtaJb1fO7pd9d0rHdzDrjdTTpeDe3ax7l0RJlmAovsOLQ7EmVerTZm3YqA4gstQYKE5/PJ6nqFKXrQxlALJo5c13rvzop+94TvFfv3HxyAG9/8mNd97fPLDlX3l9cf2a58Hj+N0Hke4QzC0dfvLFA6uTwGnzu3/7hy8uPrt4Ze/8xe0rC0e/fGXh4pV9lxt68MDncEBffnnX5cKuXHniP+F3d9IP7gc3Nxw2K+xyopcvP3jrrQVdf65vmpXiXgh01PF0qAPVALpmqor2TXlEM0B/MK21NJRsxDNsIssls3w4QYbjZDLLn+Psq6xtmbEu05ZFyrJMW5dp2xpjXycsq7hlBTlcQQ9XGNf18undkv8u676JW65iR1cJ6wLjXKGc67htBbdv0u4bmP0G7fmqEtkfwl6ZDE2JkISHZTLaTLtqCXsjYavHrYx/L2e5G7HtZ44d8Wg+nUTSkFgg2ww/EESpURm1amNWHJB8x+1PC7VJMs/Hs+zxGRRO0oEogdIdnOmnILHZA1MddIbg0J7YuH1XaHQVAFojeXbtTXUFgDzBQgRHFMVqd9QeKxmU2vrqvgKAAlQdGLKhfWsVfm6qAcayqgNw/fYthMB1YMiGPEvBVQ2oGlB10OkNG62mrCozX9aM50VRVQOt9pAXqhmYDsWg01A2kkDiaSIQhX1nWd9Z9lz95GbFe63oXGesS8ThAr4/jx0sYAeLpHUNt6zAe4uZp1ey2/OFg2X4YDmzPY8dXsGPrpK2JdqxjFmX4YN55GiVdl2n3Hfq0V0JPdGZsM7EZCLUg07qCSfueVSOHI0LJxodmeCRVsZLRM+QoM9/Eg2cJk4jRDTN5wsVgu6IxW5dHFZa8nEgl4J410kKZzuBGBaKk5EUg1JthGqT3EAxASNIpZreGwPFBOVmTwFgpIG+rPdlXQFAMgHBV+I5dMfqIoXqLDobaUB+Hj3oOjBGsqQDMJKViaKOplp/NJ0ohvpin+wMBzoAU13WgD4DLU1BfyA3ml2aLRZLgqyqL+vOkqyUK3WogCXTUCZbiKXRZI6AcYEptoqVAcU1UznuNASdyz+9WNi9ShwusvY1wbVZ8myVPZsl9yZrXeZsK6xlidi7iu9eJvevkvtX0O2LrH2Rss6TlgXKtohbl9GjRdS6QbtvloJPB5BTIoMjzD/CQ1M61i0EuJAl69wW036Vz4MqDqq0IRJ1iqTSqVAICgbzxwHCFyRDESqRFjBIoLAqRrcDEdzty5yGENdxOlcQ/UEYIRtiQxYbsmKCck0aSEA2QH8CGKHXmw5UoA+U8RSotW67L0sDWaLLxQJNxPMZrirUeg0VaApQVaCoQNHBRAcTFUyGckcHqqSP9ecSSX0wHehAHUx7OpgqYNwclHUwmQkhNRWMx6BWH6AYTzOCrLys7oPReFoUKjkIzeZRjGCFSrPVG4+mhqQCxQCyDhrtKUqWzwnuLc65wVhXyKMl8miRtixz9hXescZYlkquddGzWXKtC87VsmtddK8LjlXRt8k6lgjLPGVbpB3rtHOdct1gvbcl7NjkQhIRqCas1aRzRITa8Bnp32tAYbkIm2VkSqclJg9qtNxodHgun+NSSdIfpt2nqMcH+U6RWBBORbFIknafZP0hxOPPRRJUMseTbKfRNSsNZSABsTEVqmMVgGJl2BkCxQS96UAy5fa4NzEUBZhTYPTlCcbRnoA/jUAjbSIDbayPVaBJYCyBydTs62AyVLo6mEr6WAXyRJ0Mp0Md6CpQdaBOtNFQ7uhgqoOJCkbS5Lno1DDAYKgRZImk+YmkzSiruvlyjdYNYAAgac+ro1MNzCqlkgJKlf45xrZG21YpyzJ5tEQdLdKWJda6xNmWOesia1lgDq9S+5epvUv03iVm/xJzcFlwrbK2Rdq6xNpXKPsaYVlGLeukY2tScA3ythF6rHNhiQpXkzb6bJcJ7E44aEhnh0RyRKYkFlaK2KBc7pfKpfKQZtoZtBPLViMJPhChA6f5k+O0P1g4Ps3H00wiw0KIWG0opeq4OwRCZRBPE42O3BubwymY6oDi65IGpjIYT8BwBAQBaBpQFNDpAAhS4vGu28NrGuj1gSSDsQQ0A3QHAEG6gqDJMhiPwUxhk0n3ZjczGw5ApQIGA6Bqz4fJz0xRgGEChqnV6l1ZAYORVG92ao32aCx/A9r8dofsRUNSBWKtd451rDP2Ndq6SllXaMsyY13hbCu8fUWwrxTty4JtUbAtlmyLZcdyxblSda8Kzm9A0/Y1wrKMWddJxxZ3cp87uSdG90fo8Qg/q6cdQvSoFLM2C9EOlhhTabUI6yKplvAWy1VwguU6fLFHCgrKjnOFRjRZjIaQcAD2nGSzUIlkOqwwEOvTLy5uMMVuva3+6Cev+YM5XyB1485Thzf0/ieXS7X+xbn1y1ee3bx1PD+/7zspbm/nXC7u4sXdK1cOfvzjC9/73nseL/1sO3kW5NY3jwh6NFXB73+/4HTmPR7M7UZu3nDfuO76/LP728+SW5uuzz+7VygMt5/Fr1+3BYP8rduOTLZ+4/rOndsHX399EDjLj0ampgEDgG5v0ukNa422WGk02z1JNr7x629trS8zo3pzeI51rM9YM7ZVxrbK2lc5+yrvWMP3ruJ7V4m9K8TeFXL/CnUwRx/OMUfzRecaY12iLUusbYWxrZGWZcKySjs2szvzmWdz8OEa7/u6HHwsnD4QAo9q0Z0pm5TohERGJDIq0SmJTrdZqsWQDNsoi4NSC7BVHcbb4SQfDhXCwUIoWkCJKsU2a01ZNcCFS2v11rTemv7zL3+7e+D5xStvLSzfeO/DC7e+enLt1sM//6vvb2ztbl7b+9W/fHb7jvONN+avXn3yq199ubp6dP783Z/85KPv/+CN37115cNPFr6+d3QWzmgAXJ2/ncnx/8f/+Vd2R/yVX3/CsOM33rj4yiuffe97r7399tyrr3124cubH3288uprnywsfvX7P3z5ycfzP/vZm79+9Z1oFH7ZJpCmmqzq44ncaPaKpWqt3htPDGkKen1FM77pfM/uJdlstgfnGPvaS8oz42wrnH2Fd6zy9hXetsxZlzjLImtZmFnRscZYXoC2r5GWZcK6xjg2kaPV7M586tl8dncpf7gOWzYJ1+3i2cMpm5zQ8QkRHuOhEZGYUKkuz/SKrFDqiZUBU1EL7DCeLfvD5Kk/d3aaS2cZGC0J4qDakLoDgxM67Z7WG5qdgZbJ0yMJRBOF7lAjmApGlZNZfDAE7Q5Asd5gCAhCymbbNhuSy/Ut1lwyWa/UzHJFn6qg3TO7Q13WQLky0U3AcsNSedpogkYTDIdAKGkTCRQKbd0AQkkmqa5uABSvd/tgYeHm229/9vkXC2KlPwvyvt1R7PUnNCPQjNhoDuuNIUWVp7L57RdmxPuD6TnaukxbV2jrCmNdoV8YZV1h7GuMbY2ereDWVdKyQlhW8KNl3r5OW1YoyzJrW2Vtq7RlmbYs84518fg671ynLMvk0SJ+uIAfzFOWJc6xRnnvlkPP+lmrTvlNPmHyiT6HduhCtdpluWoSqQVSrD9C+MJ4IAQFglAqi+NUeTDWmx2JYqs6AKVKdzQxm52pZoCxBHQAxNpgNAHDMdBN0B40+lJH0qazic1FsRJNZEPRZDKT1QGYbW6S0RrINQ00ddCeRR19qaWBqQ5UHagjZayYimIqOtB1oE4NSaixxSoze1P5Vj93qjxPT/rDoWaYugm6/QnNCCxb7XSnrbZM07V6fTgaGaoKVO2FfhUATQfnKMsSZVn+NmjKskxaluGdq4XdOWRvHt1fwA4WZ4YeLHL2dfpomTr6FmjrCu/c4J3rReeG4N4U3Ju8c52yLmMH88jeldiThezBBu3+qhp61s44R8hJhykMijjP12CYOomRnhB2FqejWSGVoeNJEiMEhq/VGsNWR2p3p83OpNWddgdqd6B1egrLNwZjczA2ZRX0h0arI0vaUAdKf9wfTAb1dkeoVBMZKJbMEQyrA1BrizpQdTDUwXBiVGRQV8FoqLR1MNXBVAdqrV2BcLjWrsuGrAFNAdORMhCbfLVdUsFYBaPJ1DAAmOEeS/KLDMV8QXxaLFXLYmcw1Ho9rSh0cjmSosRSqVWt9vr9qfGiE3aOtiwx1uXZ6sza15jn/rtK2TcY5xbjus55bs6+np313GI8t1jbOnW0Qh0ts7Y1zrbKWJZZ67LgXGOO5jjrYtG2KNgXBds8b51jjy7T+1+iRyvI4TK8twDtzkGHG7T3azZ5Ukdj+RySiGd8USyQotNoNU82c3AxliIq9XaxXGeL1Vqzrxmg0R5OFdDqSrIKmu2JZgBVBxMJTBUgVkeyCiZToJvPDwgNh0AQpEiEDQSIojAZDIBugsHI1AGoNpsz/9UB6A2fq/Z1E3DFdiJF5uCibgJJBroJJAWMJHO2m02Ul748G69mDsdDzdRegu4NpFK5LlZ63Z7S6Wjl8iAeQzIZKp+nYZgtFuvjsT7r8J5jrMusbYWzr/GOdc6xwdrXads6ZVuj7Bu0Y5N2XqOd1yjndcK+hVk3Ecs6a1snj1aoo2XGusbZ1hjLMmddFpzrJeeq4FjhLPP0wWXm4LJgX6i6V+reVc5zg3Ffp2zryP5i8tlSanspePggZn8aDsXD4XggRaexKsb3EbabybOBMFypd+qtfm84bXZG1XpvMNYa7XG3L1cbQx2AenMyHINyZTCrZ7Y66mQKBiND00G7o0tTkM9X0ulyOi2Wy1PdAKoOdBMohiGpqg5USRvPmiMz0IMxIOkaVBBQvNLqaIoGVAPoJuiNtFZ3Onun1enOmA7HIwOYU1U2gKkD3QBAkqf1RpcrVsrlTqcr9/tGq6UgiIAiAgQxuRzFspXRSHvu0fjBHH4wRxzMEwfz5OECebhIHi6RR0ucbZ21rTPWdepolTxcoY5WWesG77hGOlZQyyJiWcBty7htGbEsoJZF0rEyK5n+eyMOlzjHBm29Qh5eolyLmG0ufHQr4bgbDCTSqQLCycUGQIvjYFoIxqFknhKqo3J9UqpL3THgKlK1bQoNc2KAf/qXT3BB+eHPP6kMgNAF+16SqILqGAwNcH83MtRBawLqA3ASLefwYThdLzXA1ATNAZAMoAAwUsHsePPvP5oXmupQA3zd+I//9WcP9+L/13/5ZRIex6FJXwH1Eaj0gS9e41qAaYLaGKgANLqmDMBQAZUukAAY6qAxBu0p6KrAHcQe7J0ibK01Mlix3h3LuQyZSWHpFIYW+EZjbBjAMIGsgHOcfYVzrPKOtaJzvejaEFybJfdWyX2t6NwqOjY5++YMN2vb4B3XBNcNzrtFudYo5xrj3mDcG5RzjXKtcd4t1rPBejYYz8bsOeNeZ9zrtHudta2XPTeKrkXOscD71hnPStJ1P3f8JHAWj8dyGayP8UqO7AbTQjxHIJRYaylsqVesjGttTQbgf/nf/zRVqFc64Ac/fe9PvvMv/+HPfrF5z/efv/Obf/jVhU/mdl59d+vy6u5f/eB3739x5x9+/vFPX7nwk1cuvPbWwl/97ZufXrzz6u8uf375xj/+/A+Pdt1/8pd/7/LHxhr40+/+9Ps/fqMjgaEK/vS7r/31D373X7/z5lsf3PxPf/6bV9/efP3da+9+fv/vfvbJq39Y+7ufffSdf3z3y6vXf/KLt19768Lb783/068++c4Pf/vfvvubv//5p//bf/rRz9+4tLD17K0PF4uNUU8GKgA5jEonUQITykKn3ZQUGZgmUFTQaE7OUfZFyr5I2xdpx8yWXlyXKPsCaZsnrHOEdY60zVP2BdqxyLrWSPsSaVuinSu0c4W0LZH2Jda1NjPGtco4V2nHCu1YoRzLlH2ZPFrmnZusbY62XmW9q7RrOeG4l/U+9p9Eg2eJs6QYzTdDmZI/zqUgmio2uhO91OyPNSDUe1ylW2qOSi1JBmDj9vav3vzoyur9B3u+N9+7+vVTz+3H7kcHgaeHkbn1Zw93gxcXH15ceLiytT+38uSd91ee7QfuPnI/2fVcuLx1fBo/f3mZFioaAOevbrzy5vutIai29ce7gd+8ffmPH1979+OtX7x+6cv5p5dXdjbuuN/97PrHl77+0S8//Ivvv+byxjavPfzqgW3fGrr9wH1h7u5nl+/efHD8wfmbG3fsx8HCF1dvElxNbA51ALIwhhSoZqOnqs+VN4YJRhOTZivnSNsCaVsgrfOEdZ6wzOGWOdxyFT+6SjsWZ5Rxy1XSNkfZ52dG2pewo3n0aA63LuLWRfRoDjuaJ+1Lz7HalwjbEmFdxK0LuGUBs8yju/O0ZZU8vEQcXKRcS7h9Pmr9KuV64POGfMdh5xnpCTGuAOYKYJEUAhOlAlUs1jqs2Cq3hkJ9MNZBVwK1viZ2tJ4M6gPAN5SuDAYaoCuyBEBfBuU2kAzQHgOMncSztXBSYEpKdwQUE4xkMJLB9IU6a6QY8otu62A6a/eBUFIMpyr+SCmHj1JID6IkT4jxx4VtW/LBfljWgCSD2TSaWZOsr4CRDooNIDRBtQtgqsmJnWp70u6PEYJu1Lua+vwLb2ag+0MNxflzhHOVnJlrlXStUK4Vyr1EuZdY3wrtWSTdc6R7jjmeZ30LzPEc5bnCuVZp2yJlXWAdy6xjmbIu0LZFzrXKOVdmNnvO2JdmRhwsc45NxjpPW+ZY7xrtXkk67+eOn5z4In5fxOEnHX7SdlKw+gq+YCacRDMYydWaMMM1hhMFgGgWUgGodgcDWR+p5tQA3bGsmmAkG1MNjKa6AsBAAsMp6AxBOid4TrLhGKHoYCoD3XhetjcBGEuyoikmMGfaRlkDqgF6Q7PVUVJZ3n2ciiTodL4Uy/DJfMkf/n8pe8/faNP9vo9/R4AkCBzLlnQUy7KRBHEsyUmQIC8Mv8h/E8iWpXN2n0IOORzyKfvs7tl2dp9GcvrcvU8vd+99eu8ccgrJOy+Gu3tkaQMI+IK4Z0jwxWeu+V2/dv0upch6Nblp1mezyW1w/5iSXq2D6TJo9naSPjT9henNTXc4XQZ+ozdfbieT+Xg0vd2s9y0J+xto74OgP1pUeeVATYXU1LGaCmnpYy0d0jMhPXOoZw4tOKQDz9X0p1rmiQU/s5HnJvREy/zGA8J2KmQlj/ZYreSRnQp5QHjP9+/LjIX9zEsndWgnn7tw5CfQFFmiyBJI2wBppQklhckQUUaoKszkoxBCV1gsX+Q08/ouqPdGnfF8utoaXnP9ELQH08FkudoG1+uHx0Fhm2C+Cprddanm0nldUjvj6WMlcF9kegiC1e3m7v7uIXjYpyAeS7QPwXCyNexxoWxmi1ah4uxBUwWdLhms0q731sv5LrgPdnfB/UNwsw10a1So+mRO5+SOZAxtf6xZPdttL653++kcu/t9mfxhX5S53d45fpvKlg7q1A8+8TsX+8aCf6sBr+XUCzER5uPHcvpESBxxsU/5xFM581wBDsX0Ezb+ayd9bMafG7HndvLITh4Zsedm/LmTPtajT/XoMyP2zIw/N+OHVuLQShzZySMjGvbSL+3EczP2zALDejqUT3xVAb6jiDJNVgDKAUg7Q2gZQoOICoiXsbwQh3PZmkaWpJrsoExV1LzuaHWzCYaT1UMQjCfL5XK9ut70e+Pbm+1ktlusgpt1UG9OqzWzWFJbrVmve/141mGzC4JgNh0Fwd393Wp9O9t3FKzX6+VyGQTBbvcwHM4Hw5lf7ztux2+M6s2RrPkkUyOzbJUz+u1hcBfc3jwED8H1KiiWZIysMXkpDebKNaPeHBlmazZd7bZB8BBsb/btv9t9yu8uCEazmaCYKJU7CFzmziJvVGjCxjv5tx7xlQG9UjPnKhAWkyE+/kRIPlPBIw06kjNPufiv3cyJlTg044dOKuSkQnumbuZEu3qiPbJ+biUO7eSRnQo5qZAVj9SB107qyIo/t8HTn0BjSB5HCynMSKJ6ClcypAaTVRAvJ5AcmuOSaB6iKhdJlClLGF2mC5wgW5xoeH57vX6YTpa97ih4CObz1XoXTBf3i+tANzs4Uc0A2dFovT/As/vxAOD69npf1A6CTRA8PNzfBUGw2WzWt9sgCB4egt3u0TjsO0rHsy0rWExBKFSUutsMfhwnM5vfFUtyrqiUqka2IMlaU9MbltPp9ybbTbDvVf2xaHt/H9zvgqDZ7VZ4mcyVDqYssRSZjVa4M8tbI78UyVEl3clHPeJ7KflZ+WOocnEsJCJy+oUKvNChV3Xo3Ewca9FDK3nsZk7dTMQDzhrwSyd96mYiPnhWh8598NzNnFrJYz125CRf+JnXfiZsxZ9ryZANRQT0Iwu9JfEyiZczhJMhHIA0ANJAyBpC1gBcBXAVxBUQVyBchnAZwQUEF5ismi8YbM3R1E7Tn46Hm9Uy2K6Dm9vgdh30+tfVqkYSFY6zhv3r7fr3wuT7IHh4nJgUBOtgfwL0cXe8C35u5Q222+3dLggegsFwUamKTK4miOaoNwp2QfAQBHfB6uau0ehXagqTZ3NFvsppqubW6/3JaLG5uQ/uguA+uAse7oKH9f3dzW67vg+ut3f17qQmGgdTlphx5JwnlyK1kqlblVnr9MZgbjVspSALKT2sXrnEV0IywsWOpfSZmzk1EyEjHnLSYSd9aiZCWvRQjx02kVc+eGYlT/TYkRE/spInbubUAyL6VdiKn9mJI/3qqRx/bmbCLPS2kvn+HwuaIEWSkrKMVCrqAueYeqfhjbutxWy+my/vW+1ZpapRVE3gnWH/erP+O0OkHvuM7q53m/n/D+j7+8fzVaPxUhCNUlkUJWvYGTxs7vc9d5tN0O/PZM1lBYMVDElxdN237dagO9ncPqZHV9vbzcPux4P5wS4IepOVYtYPhkV4UID6eaBfAMdleM7hNzK11XOBU7xRiKUA3yjYrYqNq0kH+05KvNbip/LVsRw91hMRPRlR42E1fmqmz/VkRE9G9OSZmT630i/M1LmWiCixEyt+7iZfeekTOxEy0mELiLDw+yrwlsQrJF7JEG6GcAHSBEgTIVmEZEHMAjELxEwQMyHMgDADxjQY0xBcgzEFQkQQEVBcorNGsezV2KZpD1x/rOqdfFFlspKitqeTu/v7YLsO7rb/Ra/X9uF+/TgWZT9n8O/gvt8fE7xZrRvNgSiZHG/Kit9r97e3j3e63T0Es8WN1+rZflvSHM2qa4avqG6rOdpuHtP+P32G6/tgcRv0xjeq3SvUjAMDeGeBH1zkokHEOtnkoACMKsCkCl2L2LiSGVdTa5UI3Nxaw/vFKwf7rkt/08C+cKHXNvBST0bUWNhMndeRz+WrYyUW1pMRM3Vups71RESJnUhXIe0irF+eGtFn+tVTKfpcjh3mE9/kYl//Y0GjhA5jKogIAMSDMAejAkZIBKVSDJ8vKrmCQlJ8Lq8YZn8x/5nk4+2NjyeJd0Gw+yXQDw/3QfCwWe867b4kWyynSpKrG81eu7dZbe7vHptpbtZ3vdG8PZjodsP2O5bdUnWv25k+tpnugl0QrLZBf3JteR1WsnNlCWM4EC8fsB/D/OWpGD3XUp9Z4Jd1/NsW9UzvobsAACAASURBVEM3+66Xe7/k04FDBg45ZxMt6vtO9u2cjQcOdWditwo4rcXq5HdK8qUYP1fTr7X0az3zRs+8UVKvhNiZGDtTU69M8As7/sKKvbATx27yxMxEzEyEhd5z8EcSr5J4NUN4GcIDSAsgLYTkEJKDMBXCVAjfS4Fw5dGMUApEKiAlg6QMkFKGlDKkmCbENFSBUA7BBAQTKEbjxW6jeTuePJb7fp7E+hAEQfDw8HePtv5egn53d/cQBJtd0OmNZbUuSK6itjWj1+0Mb262m+3DZvewC4Kb7X1vuuiMZ3az53dGXmNoed1+73qzCXabYDbeOfWZYvRKNYdgJBCrZZAKiHEoJR1Y4Bda6jMxel77cFJ9f8x+PBGuzuT4Cy312kO/7uc/DEsXLep7H/9mUPi4VqAHmwg8OmjkAoeasnEH+UpJvdLSr+XECw/7elC8GJYuGuR3Bvi5AbyxoC+91Gd2/KWdCLmpsAWcWUCERz7KROwfCxogZJBUQEqBaBWkFYCSM4SYwgWUEFFCRHERxgQUF+msUa54vNDyvGmnc7NY3N39bIT/Xgfp74He7nb7RXlze9fqzEyro+pdTe/2usOb1Xa9uV9v73dBcLN76E0X7dHUbvbsZs/yuobddp2+5w0tvStwDpWTMZKHcRYhOJjgIJyFCAFjlIMF98O48m0n+7mLnunpkBR/Jlw95S+fcBdPKu/+tvLuN2L00ALO69ibbvabSfntoBKb8umVgixluFO4NKCvNOBLG/3Wwb4b1ZI7i9oYxKAS88gf6vTbXvGqBf/WSb4yoofG1aF49Zz98Cl9+dtC4rt/CDSPkDyMczDOQQQHERxIcCDBASQHkFyG5jM0n6L5FMMnGT7J8AmGT9AcRusoqSGECuMKjCkQqiCYjOIqRavFsqOorWZrMZ1v1j8NLP977bn7x8fWr8ez+SvV6EhqTzdHne7oerW92dzf7ofQ3Ae9+XVrNLVbfdVrKWZLMVuS3CiUVJLgMKSKkiqICAAiYKSKMwaMyxlUBDDxYKtFd0bszozfGfFb+XLO/jAofN2mv9BSJ3o6bKRP5dhR+e2v89/+NXfxzIFetvMfO4WLTv7CI78XE6/LH8Jc7IWFfHPvMEGj+OBlx2zSQr6xsW+XEhQMhcClH2Twpvpunv+uTX3pQC84+KNMRP+xoKGsCDBCiuYSJBun2ATNJRk+lRMgXAZQEUAlCFcQXIVQBUIlGJVxUiJImcmKpbIuK67fGIwmi+Vq80ug7388MDua3pjOoMY7nNiynGmnM7q+3t5s7te7/UjZoL9Ytcaz5nBmNrq627X8gaK1mJyEIlUCZ3FKy0BcCqjBmIRRGozLACqCmHQwLF928+872bfD8uVSTN8o4JxPDkoXvfz7QemizfygA2/U1CsD/FxJvSq/O8x+81f53/11+f0z7uqYj7824G/6NeTOqy3MyrYhTcyynk1JTLxvFG560nVHCK479/NmMPGDqb9tW12xyDPZIoJCUAlFq2lCSWJSGhNgWsEpDiVqaYTPYAKIyzCpwKQGkyr46O2pIK5BuA4ROoQbIK6DmA6gOkCKvyfhJ8GMBFJCmmDTBAvSPFnSC4JXVVteaz6c3m0efnYPtsH99vEIbXB3/zAcT+p+p+53Gn7fczr9/ny53G33eaKHYDxZq3pLUuqK3jGdkdtYOPW5rA/LrE/ldJSSMwgPYiJMSCAmZhA2g3IwyeNZ5YCPRvYblwV/2aB+1y98GFejMzY+rkbH1Wgv/75BftfNvZux8WH50sO+HhS/c5GXUvxUSZ67+A+jWmptl4OeOtNLS6vaEiiRiEpMrKfnFy1+4ldmTWXe1rZdIxh7waQVDPxpvdkxTJzgslmZKLpI1oIoBaIUlKhBaBkiZIiUIVKBSAUiVYhQIEIFcRUiNJjUYdJESBOhLISyENJGSOuXQEOMCFICQHIZgs2QLEQLSFbE8nKZtWS9Xe9Mh7PN4nZ7e/ezc7dvPuoPR7ZVty3ftduO3er359fXd3vQ213QaI7LVaNYVmu8K2sdy5s69blqjipcncxqMC7AhIyQyo+SIEIAcRbAagfVd8+Ey2M5HpFip8LlsRQNW8DrBvH1IP+2l/2+RX7TIr+ZVS/vDXijZMbljy7ySoweshdHDvL5XADubHptFa41ZmmWJjLjFDIidmEWUxOruGyyY6fQd/hJQ1k15Nu2Ggz8YNa56fW7plku6ZLo8/q4KvdyFYcqGAzDkWQVoSWYEkFCAHAewHgQFyBCgkkZImSIkPfbI/TzGlcBQvovtYdOCAApgpQIUiJAChmCS2FsEq2BaBWnxXxFYyVPd1rN3nS+Wm+DYPvYnhv0+hPdqOu671gd1+4NhvPb9cPdfbC7CxbLO91s0FmOZGq5olLjHdXsW95Es0ZVoU7mVAjnEFyAUA5EahDKYiRPMjKdl5m8cqAlz83MKwt4rSbOah8Oyz88qb1/Ll6dmJlXRvqVljzX0y8b+Nfj0odR8X2L+lZNnkixIwt8PeeiQascdNk7t7JQqLVbGwqkkU3qTLwtkasmf9MRZn552lSve+aqqcwc7rauPfTdkefp5bIsNXxvXO/dO+2tao95tSeKLs/bRF7DsgpCSSDBAxgP4AJISBApw6QCEXsnRAYwGcBkAJUBVP4l0GmczxACSIkQLcOMDNESQAoZggfQCohVYbyMkFUiWynWZEkzLa8xmV+vd/fr7UNvMLGspmU1fXfQ8If9wWyzDR4egru7YL7YmVYzVxRzBTFbkCusJWltwxmq5pCVmtmSidEShLIQysIYh5Eik9dYoWE6o0bn+sCIh83kqZWK2KkzM3lqJMJ6/ESPn8iXh+pVSI2G5MtDNRoyE6dWKmImTpv45y3ii0H+hxspcW+RDza5s3N3Tn7jlHpV0KSvGqX0wi7sOvy2w900KvO2tupbNy155nLrhhr03anvmpWyoTU7rdlgGvQnQbt3U28t241hq97n1UZN9ku8na3oZF7GGAEmOYhgEUpASAEmBZgQYEJEKAmlZIxWAEL+h4XLAC6DhAwSCkQqMKXCtIbQOkrJCCnuPdwMXACxMk5VqBxnWK1OfzGarFvtme30XXfYqM/q9Wm7079d7/a9GderXaM1EGRbkKwKZ7CiLapNxegoZpdXGiXWyZb0bFaqVE1FaVr2oF6f9ge316vg/iE40GLHajSkx07s1JkPvarDr13ghZWMGImwlYxYqcgeunTxXLk80qLHeirsIa+HxbdrObXR0bUKrw3q3i3MZNLLRnXyoschN35l3ait6uWbRnXe1pZdY9WUF75wW1e2Lb1vGmalbBntTmvWmwS9SdAbbvuj7WR0PRkum4ObRu/abc11d8hr7SJrUwUVY0SY5CGCA3EOxDgQ52FSRCkZY9RfAg1TKkgqAC6nMTGNihlMBHAJJGSUlBBCfPRw8QpMVFCyhJHlQllS9LrnD2y3Z9k93x816lPXHfn11vL6drsLNtuH2/XDcLx0vK7ldhS9IesNWW/JelvSO7zSrApesWbxgue4o8n0frv7uZp1/xAcOMkTOxGyYkd24thNhb1U2EkeW7GjeibipcNu8sRJHNvxkBU72veaqrFjKxVpk19fc1f3BvJgovc2Gbh0rxSz0G8t/IeZhGz94spilia9rZdWXXXZlm8b/E2Dv/X4mV72uYqWpxtut9+edIfb7nDbH96MJ9vl5Ho+Xg7nm9FiO1ps+9PbRm9ueD1O8UucWawZubJKFWSc4RGShfAqhFchvAbi0u9JBnF5H+DApLbfRQFMyaByBnkUiEsgLoK4ABEiQoooJWGUgFFCtqBxYkPVe6reNcyBX5/X6wvLHjWa7evV7Xb3sNne7+6D65tdpzett4aW1zPstmq2FbMtG21ebVR4J18xuJquKfVOa3q7+jkeWt8EB3uOZuzIiB4a0UMrduQkjt1U2M9ErNiRdvnMjB25qbCXDu//0oNeiR+fFb/729q7J0b6VYv6blC6nLKJBvNeA7+yibdLDd/VSwudnGnErlFeduR5U7xt8LuOvG3KM73kcxWnWuy3J6PevDvctvvr/vBmPN0tp6v5eNkZXQ9m68n13ezmYbTYtQZLyx8qZttrzUxvKOntMu8wRRWjeRivgVj1l0ADmALiCkRoEKHBhA7hGoirAKaCuARgIoDyAMZDuAATAoxzMM6Wa7YgtxStK6sdwxw0mstmc2nb425vuN7s7h6C3d1jI91wsmr3pk59YHk93e5qVkcxO7xSL7EWXVQookKRlVJRss3OYra72wab22A+3Ry4yWMrdmhcPTOjz91EyE+deKkTNxGy40duIuTEj8zoczt26KVO3OSxefWsDr22U2d6PKzFTqTLo9rbT0vff1J990ROnNnw5538+6WU2dlU4OeCeiGoF26b1aVXvDbpXaMcNPkhh+o5rMkVZsP5fLQYTO76411/dNsf3U5Hi/nkeji7mSw3/cn1ZLm93gROoy9qXm+8ml7fz1fBZHnfHd02u0vLH1V5GyEqAMZijIwxCoCyGZTDaAWjNRAT9/4JjGswrkGYBqJKBlbSkAQSP2ufhoVwCcKlcq1R5Vu81JG1gW4OTXtsO2PbnQwGk9l8td48PA442AST+aY/unbrI9sf6HZfMTqy0RG1dk2sF6pWPsfSZAlDc+WiaJstQ6+Lgqlr/oEVOzSvnhlXz6zYoZc89lMnbvLYjh26yWM/HfZSJ078yE0eNzKn9XTYjh856XMjcarHw2YyYiQjauxEiYf11Hnt4xF7EeJjZ0r6tY192859HNWScxEcG/TCLezq5aAvBE2uXc7waNoqksP2aNQdd4fr3nDTH90OJ5vFdLVarMeL9exmN5rfTle7+c29Xe/JRn0wvR0v7qbL+8nifjTbDae7dn+lGO1sUQZQliro+apLFQyMVnFGQ0glBbEQLsOEghA6ShkoZaKkiRAGjBu/CJpt1Pi2KHc1Y2Q5E8ebud7U9abD0fR6td6n/7a7YLZY9waLVnfq1Ie2N9Cdvmp1ZaMrqM0y52bLOk2Vy0WhVlU0xfO9niq7OabGUJUDM3po/mgx/PSpnz51Uyd2POQmT7x0eP/sJI/rmYifPrXiISd1bsZPzUTYTZ97wJmbibjgWRN9ZWUieuJYvApxH59zH0NSNKKnP7OhLy3i627lYiWnHxxsoxOd7Eedygyk4qgznPTGndG2O9p2RpveZDeZrWfL7Wh2M7veThabyWIznN5YXtd0u9PFbrq4my7uJov7/ciZ4WRn2L18SaXyoqg13ebM9EaC2q4Kfr5s47QMojyI8iAqQqgEYwqCqwiuo4T+GNEQEkBIICGDP/rmhWqjwrUFpaeaY8udOP7M8SeOP+52J7PZerMJNptgMt00W2PL6RtW13JHhj1QzYFi9CWtx4qtUs3Ple1yRXb93mB4PZmt54u7bm+h6g1Bcg7sRMhOhOzEsZN83Ay9VNhNnVjxkJM8thMhM3poxY+8VNhNnhjR51Yiol+daNGQGQ+biRM9FtITITtz6oDnNnBmpM7UxKkUPeUvTtgPJ7X3x6XLYyH90gA/c9AvPfx3OvClSqYmenU2mM6Hs97krjvedUabzngznKzGs9vBZDVZrKfLzWh22+xOTLfjt8bz1cNiFexX9Pw6mF8HncENL/kYWSuxpteazVbB9DroDLZ++9ry54o5LFQ8pmDhtA5jEohIICojuIaRxi+BxmmdztulqseKbUntKHpP0duy3jbNuuO0fb/neV3DbImSU2XNUkUT5EaNd8usW6o5haqTLZlM0cyVbMNsLlf3v+9vbHfB7i442PdBm4kTI36sx0JG/NhKhO3UqRk/sZKPKI348f5UgBYNWbFT7eJYvTg0rkJ69Jly8US5/ESPPxU//lq+/ESLHhrxkJGI6PFT9SqiXJ5K0ady9Bn/7m/5d38rXoS4989L0W8sOtn2m91G2+ve+L1bf7htTu7787vRdTBdbGfL3fLmYTRde/Wh7fY6/eVseX99E8wWwWweLK+D2SKoN+flqgnBpVxFcJuD5Tq42QXzm2B+E8xXwXQZdIc7r7kUlX6+ZGOkiuAySqgEpWdILkNyP+KWAUL+qWyGUhpdMApVt8q7NdFjJZsVbVF0alW9VFTKJbVWs1jOKVWsXF7NFy2SlhFcRAkJIRQElwnGLFQaptdb3P7Yu3MbXK+D5W2wvgsOnFTESUXs1KkRP1GvjtSrQy16ZMSP7dTpvrnUTJzYyVMPOHczZ2b8pJ555SbPneSpnzn3gVM3feJmjhtwxMkcO5ljO31qp8NO+oULvPLBL+rQl2b62MycqFdP9dhzO/NKj58Vo18LwHu+zEo1gVXbkjVQ6zOnd9uZbAaL+/lyN11sl6uH4eTGcrpufTCcrMfT7eI6mC0eZovg+iaYzB4cb1wqGyhWzVdEtzVYroP1fXCzCzb3wS4Itg/BYhX0RneGPS3XfJzSYEyEUBHG5F8CTRecbNkv1fyq0BSUhqi1ZKMhG01Db/GcVSzKlYomK03T6mt6TxAb+aJJUBKCizil4JSGUVqu5PHyULVa7cGyO1z5rYlTHylGi5N8SW0euMDLOvxZE/28gbxxMi+MxKkWO9FiJ1bqzM6cW+kzI3FqpiIu8NLJvDAS4Rb4xk+/8tNnDeBlA4z4mbAPhFrIaRs9ayGndTDiZU7d1LmbPvfSr/3MZ3biiZ859BJP66nnHfRNHXjBJr+VwHc0RuZIBitoVMWi+XpB6XBmT/JGjfbEb4y6/WWjNVG0Zr05WSyD0WQ7XwTT+cNiGVyvguH4TjN6+YKGE5ygGp3h5GYX3N4Fi9v72epuPN/1Rje6PZC0VoX16JyK4CKEcCDCQQifoWoZqvaI+9GAKCChFGqNItss8/Wq2OQVX9SaillXrYaudQTBq1VtnvN0vW/bY8McS3I3l7cJUsVJjck7TN4lGStfaorKlFU8QW9URKfIGkXWwrJ8BqtgWfGggb7pUV+Ncr8b57/vkl/50GsrFdETYSMRNpMRI3GqxY71eNhOn1mpiBo9duJn+uWJdnFoXB1pl0/kD7+WPvxn9fLX7A9/xb/7T9KHT9TLJ9pVSLsMKR9P5A8hI/obJ/XUuvqNcfG3ZuxY/vCUefe6HP2KRgkGowBKACg+SYkpSgIYAc5JvGjXOEM3W7rZ5kWn2Z7droPJ7G6+CGbzYLEMFtdBp3fLi3WSEhG0arj1wWx5swvmN9vOcOE0+pJWL9U0hKghRA3BOQTnUELESAmnFIJWfwk0kTOJnEnmVCqvZUtyoaqVObUq6OWSViwohbxSLum1msuyXrni5gsmiksAxIKISDImQZsQqqCkUay0CzWNzPMpJJdC8gjNZrBSBi1ny/qBevWcf/8b8eOn4odPaz/8jR476tO/nRS+WwsXy+q7Pv1bJxMxEsdWKmylwno8ZCZPzUTYSZ81kM+ayGce8MJOn7mZFw3kMx986WTOreSpmTy1UxEXeOGDL+1kqA5GGmDETZ2Y6Vce/LmAXlWB9wxVpMgCQClpUkrhSgrf+wkCggsIIWCkRGW1YtUV5K7hTN3Gdbu/64+D+SpY3gZec5UtmjDOE4xitVd6YyE745rWzfM+WTKRnALSIkDy/6AgVERwGSUVhJAhjEdwkWCUbNGscF5N8EuslStpNdE1vaHh9lnJ5WS/wtuFip4tqbmyVqyaJdYps06+bFI5BSEECGNhnEdJESVEGBcgQoYI6aefMCHDpAyTyoGdPlWjh0bi2E6HlavnWuzQSByLH5+4QMQFIlYqbCSOXeCsR305KXw3KXynXoWkj8+ki+da7NiInxjxEysV8cFX4odn6tXR/rkBf+ZDr9zMuZWKGLHnXibcACJu6kRPvrCB1zxyxUEXNFWgyQJAqwCtAJQO0jpGKTitwjgPYzyEcRDGoaRIZtVswcyXbU5si0rPcud+60bWB1ROg3GezKp01aYqFlEy0LwKMVKG5FM4m8RqvwQaxiQE31MWIZRHSSlbMMqsz8tNSetKWlvS215rNlkGs1XQHd3KRlvW27LRVs2u7gx0Z6jZQ9Xss2KzVHOzRYPMqmRWJbMawag4rdBFh8yZKLUPQQUQE2FSRij1wEqdyJdPjcSxB545mVMnc2olT9i3v5Yvn6nR58rVc/nymZE4rsMv2/ibFvZ6lPuuhX3upM/2m6d08VyNhqxUxAVe2KmIEQ+rVyHl6ki9CumxYyMRlj9+YsYPneSxFT9UYhEj9YKDLwXkiiRyJJ5Lk3KalDOEmiE1hJBRUsYpBSNlhJBgTIAefWEeRHmUkDBSzhas/eQRlJQhTMBpNUMIGVzI4EIa539ff7cg8LMQQkYJGcZFEOVBhMMouVCxOalV4VxWbLBSnZMbhjtoD27bgxu3MVHNruEO3Oas1b/pjbad4abRWTn1uWaNJK3HCs1SzStW3HzZyZXsbMGq8O18xcezBoiLaZjLoDxEyCitHtjpsHz5TIsd7RevB5410ddOJrKXmTzZs1avnksXT9m3v65Dr6zkqR47NhNhN3PeRD4bZr+9rn2cFL4fMN+0sc998KWbOffAlw34dQv9XI8+06PPtMun2uUTOXqqJ1/UwA818ANFFiginyHlNCmlcDmNKxAmQJiAEhJKynshhITgIowJ+1+BCAfjIpnVCUb76SVISf+gfhE0LiGEjOAShAogymGklCuZVb7Big1ebvFKQ1Caut33W3OvNTPcgay3dbvvNmftwW1/vOsMN37r2vKmqjmUtB4ntStcvVT1ChW3UHbzZafMt/MVn8gaIC6lET6D8hAuIaRy4IHnZvLYSZ9aqbD48Yly9dzJROxU2MmcusCZkz41EsdG4thKnujxkPjxiZEIK5dH8sVzPXZsJSMu8KKFfT7MfnuvJAMtHRjAg5a+5S4HzDcu8EKNhnrEZ14mbESfGVfP9OS5kXpZTr8tJL6nqQJF5gFKyVByhtQAStvDzUAcAAsgIsKY/JMgVMJIFcbkxy8+rkCoCCIihD4GHeDfT0b/QvoUQnkEF1FSQnARwniEEMismi9b2aKeKxn5slGs2ZzcUK2+ZvcVo1vhnZroi2pLtfqGM9Ksoah2WbFRqrnFqpMvO9mCSeUMKqtTWYPOGXTRJnMmRmswIYOYCGAiiIkQLh1osSM1erjvVZQvn0oXT414SL16rkYPjUTISBzrsSMzeeJkIk76VI8ftbHPPfCllYqYibB6dcS/+5R9+wn//gnzxf9b+e5vtGiojX0+L7/birE990Xpuy7+2k2dOMljK/1qD7qY/AFDGQylk7iYxMUULqcJFSYkhJRBRNgT/H3QMCYjuAxjEoTu9UgZwZU0KqRRMY2JGVzaZ5xBQgHJXywIgD+BJkQI42FcIGiZKegYJSAED2FVCKsiJEswApEVCEZAKQ6jOIIRqLzMFFQ6r+zHAqCkgJEi9vh/BAgTYFxEfywYwqQMkzJESNA+K4uJB2r0ULp4aiZPXODMiIfM5LGTiWixIz0eMhPHRjykRg+12JGZPNbjIeniqZEIq9GQFg3t6zJmImwlT13ghQe+tJKnyuUR/+4J9/ZT8cNTNRoyE+Eu/toHTp3ksZM81pMvtMQ5C31UyESWKTN0EWS0DKWkCSWFK3tbjODqXuhehLYXhEgItm8okAFYBBEJwRSM1H6M6xSIUGFChUkNJjXkx/f/vmCMQwgBJQUY5yGMRQiBzmvFqlPhvHzZonIKTosoyaMkh1I8TgsQVoXwGkJwGC0QjEwwEkoKEMYiuICS0n5HeYyGcAkjVYiQfk/y4wMuHXSIz+1U2EqF91bCyZz64LkWO3IyERc4s9OnRuLYTB7b6VMrFVajh4/LOXlqp8/2u5+RCDvpcydzbqfPrGTEiIe16LFydSRfHsoXz8X3vxE//Ea9eGJGn0tXYTl6KuGxJktqii1LRkFo01UfKzgQYyKEBOEihEog8qif8kEoocGYglM6QRsIrgCQAMAijCkYqSOUtocLESqIKz+WE6VfAo0QAkoICM6DKAuiNYwS82WLFZt7dw2jBITkUZLHaYHKK7mSkS1quZJeqFgVzqsJjZpQL9W8fNkmsxqTN7IFm8mbBK3jlErQOpUzEUqBSQUi9hUGCcIlmPjRvdNiR3b61APPzeSJnQ770AszeWKnT51MxE6HjXhov95dIGImT5roG3fvOwMvPPClkz6zUxEnc773ne30mZkI67FjPX7ipM/q0GszfuimTxrgWQs+d6E3VuZVNfO+kn5XKfGKbPLWtCz3iJIPMcbeEwAQgcqaCKGkABbBZYI2MFIjGQPB5QzEpUEOwWWc0hFchlARQiUAFfcZ0Z+EkCpKaRAugZi4z2AgpLrvYkEpDaMEnBYxWkAIDsZZnBZzJaPC+QQj47S0NyNl1ufltqh2RaUrKB1J66rm0HAmljfT7YmsDXipw8s9TuzW+E6Va1W5do3vcmKflwY1sVtkG1TBQigFwEQQF2FSRmntQIseih8/3RsH5eqZGj20kifK5TMzebL3Q9TooR4/2q9oPX5kJSPqVUi5PNRix0YirMWO9w/ix2d6/MQDX7bQN030jQ++tFMRIxHWo8/M+KGdCDnJkJY41+Jn5fS7SuYdilA0VYCzegoXr0A2CnJpiM3ALIzJVNaCMTkFsDAmo6QKwDwA8wStE4xB0AZOaSihwJgMYRKEiiAmgpj0o0QQk/bcMVrfc8doHaP1fd4ZIdUUWMzAJQCpgGgVwmoIweG0ROVUnJZwWiSzSr5ksWJLMYaGPTGcqWaNVHOgGHsNZX0gqn1O6ghKn5d7rNit8Z0a32XFHi8NBHnIKYMK386WXIzR9gYaIiSEVA6MxLFy9cxMHjuZUz1+ZCQebfQvgz5VoyHl6mgfqpjJUzN56qTP1KuQcnkkXx4qV0daNKTFjrVoSLk6MuOHZvzIih9ZsUMlFlHjZ1XgPQdfkEQuS5egrJ4mpCQmAaSGUSpGqQBSw2l5HzSX2XqVb2aLdxAWPgAAGW5JREFUFp03AITFaYVgFBBlAbiG0wpTMOicjpAiQggwLkAYD2E8hPMwzsP44zs4oxRrXk1oFWvefjArnZf3WxxKsjgtUDmZKWhMQSdoeT+zNV+2a3xL0gaqOdGtqW5PZL3Pia0KVy+zezXKtUaxUi+U/XzJzxXdXNHLl/xCuVGsNMt8K1+tU3kLoVRw/60iJJhUDpxMxIiHXCBSh17YqbCTidThl1Yq/EumwwNe7KdK7INsO31mp8884IWTOTcTYTUaUqMhPX5iJMJa9Fi5PHTTJ14m7GdOvXTYSL000y9Z6EJArjCUJokcQCspQkrjCkBpCCEBKI/TSr7sFKueIHf91q3XXAlKt8I1FGOomqMKWwcQNgWUMUomsxqIcjijoJSEECKMCwghIoQIE/uNjsdppco36+31eB4MJoHXutHtqai2yqxNZkUYf3QwUJJHSZ7MKmRWobIanTdyRbtY8Uq1epltsGKrzHrZokllVZJRyaxGZXUyq+OUhpEqSqgooew3bYzUccogssbetwMwMYMKj6aDUg/M5Il69dxKnbiZyE9M9Xjol0C7mXM9fqJFQ0b8xEye6rFjLbqPxcNu5ryDfzktfL8ovxtlv/XAl8rVkZM69jLhOhCpA6dm+pWefFHJvKtm3mMoTeC5NCkncTFDanjRzZfdfNnVrIHTmHmtRXe4mV0Hzd5NlfeYgtoZbNzmvMw5EFbFaYFXmorRq3AuwYgYxaMEi5IcTvMYxSMEC6EVMitmi6qotvvj3fY+2D0Em/vgZhuMFw+d4a3bnGp2T9TaNcHLV0wqr5BZlcwqJKMRjErQGsFoJGNQWZMpmFRWwykZJaUfwygZxiSM3IPWfpSOETpGGj/uhCKACQAmgLgIEzJCKQdm8li5er73lPcunQtE9Pgvmg4XeGH8BDoR1qKhfbQtXx7ubXQH/6JPf90lf1uHX9vps72N3rt3WuJMiUUKie+Lie8pMs/QRZBWU4QEMUae76jW1Kmvmt2b/vhuOHuYr4LbXdAerFmpXqiYzd6NYvTInAQgpWxRM9yR31oa7ihX0rMFlSmo+bJRqlnFqpUtqAQjklkJo3gqJ7Oib7rjRmfVG+3G82BzH+yvxdrcB4uboN2/1axhTajjtEwwj6BxSiVojcwaTN4isypOKxglY5SMUwpOKSip7D05jFQxUsNIDSN1jHgUntUxRkdpFSGVH/1oCcTFg30Y4mQiPnRupU7s9GkdemElT34JtA++tJKnRiK8dzasVMRKnjrpM31vlC8PpY/PpI/P1GjITkXq0Csj9tyMH+0LZlriXE++qIEfeeSSwHO5bBkrWhCjgbROlLwK3+KVvmJ2LH/kNqftwc1ofu82p5zsc7Lfn2xUq0vlRRgvU3mhzFlVwSmzpukODKdveUOvOW12l43OwvKHitGu8naupJA5nszxVE6g82KhotUER7U6dn3U6C5b/Wu3MZO0drFqUzkFpyUyq9A5g8rqBKOTjMHk7XzJY/IGmdX2rHFKxWkVpzSUVPYBKoJrKKGhuI7gGoJrCKZhjI4xGkprKKXuYxYQFwFMPLDT4b/j3qXCPnS+d5z/QdPhZM6N+IkeO7ZSETdz/pONfsyLQq9c4MXepBjxsJU89TJhL3PqZ8JeOmwDrz34C51JOwWYZxXL9I3mrewtq+ooz3eKVT9XdrMlpcSaZc7ilbpqdSq8TRfEYk2vCg6R5TJIHiErxZoh6U3LH9U7i+kymC6DxU3w03Ucy3Uwmt21+yuvNTXdgay3yqxJZnmUrOI0i9E1uiAWqlqhqmeLKpkVCUYkGIlkFDqnMXmTzhkErRO0TmWtXNHNl2w6b+CUghDSPrGFkSpGKvu1jFMGThk4ZeKkiZEGRhh7lw7Cfy9gwSUQlw7s5Bs79bmVfKNFX0ofwsK7E/ljWIue8e8O5YsTPXZmpV5aqRdW8oWZPLeS58KH3wgffyNdPlFjz7X4oRY/NJMhBzgVP34iXXyqRp8ZySMtfihdfip+/ES6fGKkz/TUmZY4tYGX41o6aJZv205f4xTFbzan/UUwXAb9SdDqB53Wplm/adaHPKszNJfLCoW8QVEyhisUZTA5B8VVABEIxhC0XrO/HS6C8XVwvXo8873X7TqYTIPFMhiNH2x3IkhNXqjXWDdf0ApFnePrpWq9xrdzJRejVDpnklkDoxQ6Z2KkQmZ1gtERXMJIJVuw82WXyVtUzsIpDcYkEBFQQiEZg2QMjFRx6tGI718iuIzgMkooICFmMB7ABYRWEFoBcCGD8SAhHqhXL8z4Z07qcy/zpZP+3Ep+ZsRfGrEXDfhLD/jcTr0y4udGPGLEz6zkuZV60URf1uFzF4zYmRMzdWwmQ3b6xAVPnUzYgyIeGLHSJ3r80Egc2ekTF4wIl0d6KmKkztVYWAO+6pdiPZXta5wse3591BwFrVHQ6AZe677VuGn414ZWl0RL4B1R8Cplh2HUQsGTpGGu4CGYkoY5jNZKnM+rXdHoSGav3b0djR/Gk4fh6K7b3zjuRDf6nj9jOa9UNqs1R1E7hjkwzGGjdT2bB/1R4DZua3y7VK0rxsSw56zQKVR8Jm9ROROnVYxSs0WnyrVK1TqVNUjm0XNHcBkjVYLWcUrbV2NxSqOyJpO36bxNZc29H4JlNYiUQFyASQkmJRAXIFLCstqBcfXcjB7a8ZCfPm2CZy3ofF8JrAMnTvLQij2x4k+99FETOmnB4SZ04iW+9BJfevEvnNjndvSNE31jR9/Y0TfW5Wf11FeN1Ff21Rvz8rWf+LKe+sqNfVFH3wzzv5sWf+iSv7XAL43Mm1LqHXP5bbXIqoKuGiNZ64tCi+ebCuvINVs3264/7HRvWp1rRRtUa75mTIfjoMp1cEqDcCFbtCu8ly0bZEHKltVKzapxDi/6guhXalY2LxdKGi94itZW1JZu9Ex7ICnNSs1iedcw+83ORlL7TN6g83qNbwpKt1TzqKwGYRzJqBWubnnz3uih3d/xUgfCOASXEULZIyYZYw8a2zMl1cf3s+ZPnwdZMBBKBnFh3+KdwTiQELCseuClwmb0UPnwifz+E+3iiRU/chJHTuKoh79sI2dNKNyCTztopAEeG9FPhLf/UXl3pn94YVy8Mi5emZevrcvP9A8vpR9O2W+O9A8vnegb++pNI/VVH3nbAr7VPrxwoVd19E0b/6JPfz0qXc1qCaeA8Eg0RxZqRa7M+oWKk8tqDKMWST6H10y7W29Mev11u7PSjBEvtm33ejoPanwHI1WEECt8U9S7JdbJVfWa7LOckysohZJWZe1SxcgX1UrVZHm3xjlV1mZ5l+XdYkkjKI6guFxezhZNlBARXMBICSEEjJLIrEoyKp3Xa0LTb91cr4PtQzBfBYoxREkRRAQIFVFSpXMWk7f3TKmsmS04PxmNvSXZfwZ0ycKzGsaoeFZDGQXEBQDnYVI6GGa/bGOv7PSxFnumRp8oV59KF78WPvyNkXiqx5+Yyac+dNwmIm0i4kFHeuITB3jugod25qkW/42Z+tSHj3z4yEo/kS7/Wov/2kh+6gDP+syLZe3rWfmLFh7Wod8KiVeV96HS20M++spGvtNpQKOAPJlnC7VKzSmVrVJeK+W1KsOXKbbM+WXOL3ONYs3PlpxsyakJHc2e0XkzDdcgnOXkllUf607f9Aed0Wo42ShGSzVajfa83pr6zUm9NTWdXqmm50tKrijlS3K2KJFZDqdqOF1jihqEVcmsVKxaVE6m8kqxZufLRq6kl1lX1ru2P7X9qaR1ChWTYESS0VFSwSk1W7BzRYdkdJxSSUbf1x8IWiNojWR0ktEJRsdpjSlZVEGnC0a2bNNFA6UkEOcgnD/YShcb4eMt935Z/X5S+KpDvHIyIS32hHv/n9i3/5F991fSxd+YqScedOTDIR8O+fCRD4fszDMj+UkdOZ5XvlyLv7vhv/XhIyv9VE/8xko9aWHhSfHNNfvNDf/drYGvVGTGJlrU90r6S+7qZS72fSHxNotnS0xpf+kHQwo5WirTXImsYbSEUiJMCBDOQ5iAkDKR1bNFByXlDMKSOUWzR73JdjS/X6z3t8Q+KHrTcvvLm+BmE2zugs1dMBhvDKenmm1Za8paQ9YavORVWKNQVgSlDeM1nBYqnJsr6YWKuY96QLRC5RRObprexPImqtmX9Z5mDVihky3YJKNnC3au5BK0tt8tQYRHCZmgNSprEIyGUypGqTilUgUdY2SUlnBGwWgZIniI4FFaOmjX0IFATtTsTM+PFbrLYY0y4BVSdi5m0JcK/o4Hvy0nv8hdvSLfR/C3J5VMREQ/U8gvdPqrJvtx4UDXHjrWUhL+pga+qGQiVeC8lDotp0915quhmthOuvfzQXA9CK6Hwbi19DVf1UxOqLBOuWbjxXqa0JKwmMEUHJdwXMQKPl3t5LguWW5ClJHGFJCQEVqHSRFjlArveq3FbPXz9J5mb16sabrdud0F6x+Dkd74VlB9w+k2OrP+ZD1Z3s1WwWz1MF3em96QzAm5ssbLdSov0QW5Jnq5skpk+Qrv+O35/CZYbYPpdTBZBovbQDMnhbKLUTKdN/Jlh84ZOK2QjFYTWjW+Var6VFaHcQElpFzRZoV2hfPpvAYTPIixMMETjFyquZLWO2Az38voR5OOe4VMvQS0a8hAJCYqoxEf7Wy0Xko2K2mvGDeZCwX7QYS/Y6GXdv67rng10lLXHnLbwAdKXKN/WwPPK5kID78Ssc9y0SPou/9cTJ60uI/rUXvatCaOdNMyg3HrflDv2q7B8r3httFeccacKNUhUkdok2F0Jqvn+b7k3FrtB8G6JgpuAhZTCA+RSgZl8ZzGSnW3tRgv7q83wfU6mK3uO8NVVbC85ngXBNebYLy4G862utPRnU5ncL3a/HzMba92/0bUmn5r3uqv8hU9V1KdxrTRvc6V1EJFZyVPtbqa3ZP0lmp13eZUt6bZogWiPMFohYqXL7vZolUou6t1MJoGpjvPlWwI40lGU4xRbxQ49QUvt+mCjtESlVNrQsNvrWbXwcH332RS8fzvvkl/82WCQHkC5ZMxOs8o8SsSR6okVlPEhsC5JFaDgNzVRxiIS1xpIHOzcq5TpJt5sk7CFgFb6aiQivKXb0sXb4upKz4dE3DQEKrjij7Ki126oMEkzzBCuayTeSuN8KlcO1PofgW4r2PaR7IbzQ7eZYy3GeMC9hNkB8j1fpeQrxDj22g1gSp4qY4wClWy8hWzyNqWO5hfB9u7YHUb2PVRTXIEte63Z/Xu3O/M6p250xzrTq8zvNkGwTYIlpug2VsOZ7ttEDQ6y0JVH0x3mtUrsaaoNoezO93pE1l+v5xH8/vO4Nb2x7xSrwpulW/kShZGSnTeqHB1pmDgtFxm/dEs6PTvNGucL9soITIFQ7PG/XHgNZai2imULSqrYJRA51XNHI7nwcEf/tP/5Vd/+Oe/+sN/+yd/+Od/+qu//Bd//Bd/8kf/67/41Z//6o/+zZ/96b/70z/5t3/2p3/5P/3r//2P/tn/+Gd/+hf//A/+9R//wf/1L//43//RP/0///k/+T/+1f/wH/7Vn/yHP/jv/rf/9r/6N//zn/0///KP//1//9/85T/5r//iT/7Z//3/9XBmQW0dVhj2cyZusVlkBIh9EVqQhCAGp7Y7E3vsODbBxGExi8ACgdlsNttxJmnTNM5WN1vTxGkap0mbJtM0KUZIuvvVerVc3UW6ktDCaoISzOo4eMHcPpB25jycmfP2z3k4c75zfmnBEXHuIaX0uGTv8XzlYYniYIn6CalsX06uMrtwn6z0SFLBIUHREaGqQVTelFhU9Ujm4ZT8I9mKGkHBsUxZjbSyKUNyIl9VJS6r6b341rcAO47QgJlDLAxm8zPcdHxx4/YdfvX2Qw8TNTtY1EZZnD6am44v3V25w88urHOR+ejsrfjS3cXVB1Pzq8HYws0f7tzn+djssoeJLa1vBaNxpzcciv1wa23LPzGP29lgNH4zfmfh1t3F1c3p+TXKP02QYZKZszkjJoiCMNZDz3qoWYt9wkZEPPQsycy5qRmLIwxhPsTsJ9yTDBf30NNWIoRZ/JjFv/20QXiioeitHTmqdkFhQ5aiLbe0PaWgNrX4dI6qbU9RnbC4PkPeKJI37hQdE5U0JuY9LXm8M11Wnyo+LZK3Zsg0mSVteWqdSN6aJmnKU+uS82vTJM3p0pZspVZc0ZNX2iGSafLUuiSVJlHVkq6sE5U25JRUi6QnRPKa3NL6goN9uyT1CQpt1oGhjMreJKVWqGxNU7VmlXYIZZoslSYxvyat+Ok9hcfb+t74BpoYg1g94jdApAEibY5AKPz97NzazOwqavPBFsaIeMYAwknF1jb4ezw/eXOd8EYdZITwRgkqZnWFHGQkPL28dpfnJuKUb3ZxZYsNfOckY3MLG8vrvIeZhnHG5gy56anI1HJ8aTM6vWJzhmCcdnmnuIlFlluwOyMWRwi1+CGMtThCMM6a7UG7K2J3RnBrYHtVYnGErPYAgtMIRpttfrPVv514qMkdJQcGspVaYXGjsLgxTdKYrWzLUbWlFjekiusyFS3iCt2u7Crpr7oy5A0VT47kqjXZSm1mSVuGTJNb2lG0t1tY3JScV5ujak+TNBeUd+Wo2lMK6hNzT6WKG5W/HjrZ9qddiqY95VqB7JmdOUdzFTX7jpwtOaBNyDokOzycWaF7RNz8C3lb9v7z6RU9icUNydLTguKmpMKGDHljYn5NluLZPHVD3+UPTPY5AxYwYAEj7NUDbggh7UTQ4wm7XCEQpyAzDVsYEKdc9GR8efP71Ycedhoy0wbEo4ecBthtQkkzEeAi38eXNz30lMs7GZtZdZJRJxldWucXV7bMjgCIek2wB8ZpJjA/+91PbGAeQMhxwEl4YuHJ1YnYspuacXmn3dS03RWxEhMWR8jmDNtdESsRxqwc8jM3CFgdAdTM4BafwznhcE7gVp/FxrnJ2I4EsVag6E4oOlOw/5Lm4uiFt5wDr1uee9dTP/Cl5tK3XS8Zq89e737Z1DD05cgfrc0X/3XlM+f5P4w2P3e9+8rXL36EDVy9UTd0rbr33cpTl+uGrvW99s25N//T+fJXdUPXqnvfqR/+qP55Y+OLYMPgP052f9L/wlevfWC9/IaxVvfesbb3L1w1d/4eqe77ouXStyd7Pn+y5d2uF0ZbhsdaR/QN/V+I948IxM/uzqtu7X/n39CUAQsb8QiA+o0QA0IUjDAoTEMACWCsHiJNGIvagjgRdtGzTnrGhLEmjBmHKT3kNaI0ZPFbXFEvtxCaWrMSYdwWdFMzNiJCMnO3N/iZ+Q0AoWHcByIMjPso33xkas1JTo0DHhNMWYkJuysMYbTZHlxY3Ly/xcdvbZLMLGblMKsftfjgn6k5DWE0jDOYmTFbWTcZCYYWuMC80x222vwOZ3BHsrwrp3L4l4Vtqaqep9o/qer8VHXsd+VVrx7v+Liq85MTuo/3nXrjWPu1/bVvnur//HDLeyf73jvU+krFqctPaF555tz7R9tfL6u+UFo1/FTn1ad73j7UemVf7fMHGn5zsPGlg42/Pdx65cTA10e6vzih++hU/9/ah65rB69r+v/S1PNh0YFB3Ys3Ol4Cj3V+WtP798OaDw4+82rL0D+PNn98tOWvT9S9LVJ1p8sb88rOnHvh0zHz/Bgc1CMhAPWDqB9BGBhhYNALAh7UFhw1ufWQF7JwBoQaA0kTxgI4a0RoI0IbUdqEsSDugy0cagvixARq5gCEthJhhlsIT67+eJf3h34wgCSIMiDKQChrd0VJZg4x+0fHCQChAcQLINSYkbASobU7P1s63ozfM8GkCSYBxAthNGJmt48UTDAJwm7CGZqeWV2/zS+vbIXCccI1YXNwO5JLdEJ1z27pmSR5R/6BkZzHB3ZLW3dJNEJ1Z3r52US5ZpekOVnR+mhBnbCsI0mu2VnQnizvFSj6haUD6WVDSbKe3ZKzWXsvJMt700oHkqTdCeLOtO2StDuhSLerdPBRWa9Aps0s68lXtqQXPisqqi0qbd0pqslUaDPL+lIVXekKXbpCly5pzpC2pCpGdov7BdLunbltWar2vPKu9sEPPxsN3YAmbsBhE8yBaBBF/Ajiw2GfGfFj9sgYQI1DDGQO6iF6DKBAPABbQnqQNsCsAWG3kdL/A8I4EPF5qJuLK/zSKr/2I293TgIwa4QYAPEZAAqAWcwSMoL0qN5lglk94NwG504ytrD44N4Wf3eT/+k+j1p80P8MUBAzi1p9MM6AKAXCboqZWlnlN7f4zYf8zNyal5p0ucM7RHvPCZRdosf6Mx7rSyjWJMm0WZX9GY/1JCu0wrKu3TJNVmWvqKI7RXkmvbwzVd0uVJ3PKBsSKPpTSvoyyoaEpQPbEicU6UTlw6Ly4T3Kc+nqwTT1oKCkb4/yXFLZsKDiUmZ5r1Chy5E3FapaC5WabEmD/OBQYn59akln9t7zCXmNe6RnpPv6M6SaVMVIinQwr/KiSD2Yo9aliE+3nf8zQCyPo1E9EjHBHIAGYNgHwyyO+G3mkAn13zB5DQgL4gEDwppQ/7biBoQFMA7AOSPqMyI+AONAcwAyByHUj+CBYHhluzeX1/ltKAyiPhjnDAClN3lhjINQvwGkYJyDccYEkzcMDtzGLSw+uL/F33vIbzzg3dSU2R4wweSYkTCAbhCltmcMCPbQ7PS20Bv3+NjUkpeaJL2x/wKp9TH3nCw9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4" descr="data:image/png;base64,iVBORw0KGgoAAAANSUhEUgAAAHgAAACgCAIAAABIaz/HAAAgAElEQVR4nHy6Z1SU2baozT1jfPvcfXZ3720bEAQFFSRIxtTG7ja02uYcUUGCgNm2DW3OmMlRMKCiIrmKyoQiVnwr55xzpuL6fuDeZ99z7TvH82ONVX/WeNY75pw13zdIhiyXdJeK4SXS7jIFulKBrpQhK8TwUkl3mQRRLkVWyFCVMlSVDFUlRVZKEBWsjqe87hIhqkzWUy1Cl4oxZVJchXqgTtlXJ8ZUiNHVYnSNsrdRjnslw76RoF4p+2rluCp2+yNmaxG5+Qnp02MS6iOEa8VgenE9/Qg8AznARPQzYT00BIbUjSEODEl7+gS9eO4oSc7gangio0CmFytMIoVepNCL5HqhTC+QGoVSo1BqEcmsXKGTxjaTyRoSScWgqnhsg1SokYt1SrVObzCLdXapwcU3gXlrsoMTD01LzQpJzf8q09ILQtMKQtMKwuYdD00rCE7Om5yYMzkxO3R+/rQFBWELC6ctLAhdkB86Pz90QcG0hYUh8/OD03OnpOZMScuZkpYbnJY7dV7etIUF09KzQtMzQ9MzQ9MyQ9Mzp83LCpt/NHx+dpAM8UW0pLtMhqyQoyqkiHIRrITf8UwML5Wjq5TYWgWmWoKoEMBKeB3PJZgqWU+NrKdahqviI55zYE85sCd8xHMRqkyELheja4TIKiGiVoioleMatfiPQmSJBF0uQpRIUGXc7ipGR8lo9/th2Lu+/sHe3oGuXqgDS+7AUDqxVHQPBdtPgyPoMAQd08MaJcsZXDWLr2XyFSy+QiDTCqQavlQrkOqEMpNQZhJKLXyJmcm1UZlGCkVDJmtYdI2Aa5KJtAqJ/s9ET0059lWmJOVOTsyelJg9JSl3asqxaemFMxaenLn47PdJmROTsiYmZ01Mzvo+KfP7pMzvk7ImJmdNTs0JTs8NXZAfvuh42MLC4PTciclZ/0g4EpqWGZJ25F/8y3WQuLtcBC8TwstE3eViRKUYUSmEV/C7yviwcjGyWo59IcfVi1G1/O5KHryCD69gtj/ndJUKkRVCVKUMVyPvrdUMNuiGXumGXqvwDVLMC3lPg7L3rXbggwL3ToJ6w+16LkSUyTHVcmy1APWCA68e7HyHb3+DQOCQqN4OLNTVQ4f1MLqwdDiKBEMQurohOJLei+dS6Rq+2CSS2yQqi1xj40s0PLGaK9IIpDqx3CKSm/liE5uvozI0ZJqKSlXRaBoeWycWmBVSvUpmUKp1OoNFrHXIDGMCI5i/Jick4XB4ytHg5LyvEpKSPzX52JTE3InxRyfEZU6IzZwQm/mP2CPBace+yj/mZk5IyPo+Mev7xKOTknOC046FzCsInV8YnJIfnJIfnHwsOPlYcMqxqSn5IakFIWmFQUJ42TgieJmou1wIL+PDynhdpWJktRRdK0XXihBVXFg5D1YuQtbIcQ3jz6wMV8uFlUiwVQJkmRRXJUCWMtuf8rpL2Z2lIlQNt6tajGpgtlZCn0rluBoZtlqLb5CiK/nIWjH2JQnZTMW0otF9aEx/Vw8d3sdA9LO7+1goHBWBJiPRTCSaietjDRMkFLqMwVHzxFqpyiKQ6fgSDV+iFcoMEqVVJDOzBXqIqSBQFSRISaNpWWyjiG+Sie0quVGjMP2Z6ClJuV9lQlzm5MSckJT80NSCaemF4fNPhKUfD0nJn5KaOzklZ1JyzqTknCkpuVNScyen5E5KzglbeCJ80cmwBcenpucHp+VNTc+fmnZsckrulORjU5LzpiTlTU7Km5KcF5x8bGpK/tTUgiA+rEIArxR0Vwm6q3jwKi6skt1Vye6qFKBeCNENQswrPqqBi6znoRqE2DfSvnc8WDWzrUyIrCU1PRShajidpVJsLavjOaujWI1/Le95rR/6wO2s0fR/UOCaDENtMmydCFmlw78RwMpZnTWynrdERAsN19XXS8CgBz8jKJ9gxJZuageagcTQUFgGtpfV088ZHBGQqHIyXUqmS2lsOVekFcmNIrlRJDOJFWax3MIXGxgcFYkmIVKFFLqUxdbwBUaZxKKU29Uqk0ZtUaj1OoNFonXK9GMiA1i4Kjds7uGI5KNTEnO+yqS5WVOTc4OTcibGZ06KzwpJyZuWmj81OXdq6rEpybmTE3MmJ+VMTTk2NfVYcEre5MScv80+MHHu0eCUY1NTjoWk5oemFwYn5/0j9sjkpBOTE09MSjwxKfHE5MQTk5NOTkk+FZxyKogPqxB2VwkR1UJENQ9WyemqYHdVcroqR5seEz8+ITUXU1pKqa1l5JZSYnPx6Mfn1E/PCO8ecroqhl7fUfa+lGLqLKSPMlydYeS9Gv96+M092ufnI42PtPiP3M4X9M9VrPZiRutTHf4Nv6uM1VWj7G8a7GgiIFo6OzFdXdgWJLUTy4D3cDoxzNbOkaZPve8+9rR3jfYPcWlMDZOrobGUdI6cLdAIpHqR3ChWmEVyE19iZPHUEFNOoknIdAmdreQLDBKpVSmzqRUOrdqi01r/THRwUs5XCU8vDJ9XGJyU8130wQmxh6fPPx6z4ve4Hy9GL/991pJzkT+cmbn4bNTy89Erfp+97LfIxWeS195I/OXa7GW/TU7K+UfckeDkvGnphVNT8ycnnfyX68lJJ6YknwxOPhWccjqIB68WIupEqHoh8gUHXsvqqmZ21bLgdcqhz5K+Jh7mLRfTyMM1CXo/8no+sDHvRIhXrLYqCfrV4Kv7ip7XPFi1ZuAts62YB6ukfHzceCO77fHpD3eOk5uKO59efHuj8MPdvPe3s/vrrnU8Ovn50W+99fdfPLz15nnRg/uljx5VFpU2F9d2lb9APK1ov3O//uIfpaWVTa/ewuEowjBJQKSKhom8YRKPRBMzeWqeSC+UmgUSI4ungZhyCl1GZcgYHDFXqJBIjXKlVaW0qVR2rcai19kUar3WaJFqnHL9mFQPfliVPSP+4KykI6F/wpS5GWEpR8NTs6clZ0UvPrFky+31h0o2ZpbtLny1/diLrTm12/LqdhW83H381c78hq25tTmX2w6cebdq79OoxSenzD0ckpgVlpoTkpQ1NSU3ODnnX0xNyQ1JzQtNOxbEh9eIkHVidIMIVc8dFw2rZcPrcC8ftJVcbrhdWPVHds31/Nf3T7999Pu7xxeI757hG+7TP5ehKq5I0PV8eLVh5AO3q5zTVW4ifJKgX2oHPgy/fijDvuV0vJBh3vHhlay2Eutos6CrggOrt5DhFFQnZwBLJLD7+yntaGYLAmpHMWFYLgrLRKAZXYgRbB+dSJUwuVqIqRglC0YpAipTRqFLmDw1T2zgCvU0loJEE1PoUhpbyebLBBK1TGFRqu1qlV2tsus0FoPO/qeikzO/yuS4g+GpR8PTsoPnZkxNOBQ5P2/mgmPTkjMj5ueHpeaEJh2dlpwdMS8/cn7B9PS80KSjoclHIxcURM4vmJqYGZxwZHp63vS0vCnxh6em5E5NyQ1Ozg1Ozv2X5dC0Y0E8WLWgu0aMauB0VglRL6HWch7qNbLmVtUfOWd3/3Q7f9eVrM1Pfz9689ju63m7r+XuvJ+16V7mRnZHDbriugb/ng+vFaPrpJh6ec9LGa5BinkpxTRIMa/l2DcK3HtlT5Oy95UMUy9Hv1DhXsl7P8h6mjgDGOFIH4HAJhE5fUQlelDUiWG3IRkINB3by0FgRkYpPDpbQYREQwQekSqiMuRkmpRAEZNpMipTQabLRsnCEbKABIlpLIVUoZWr9EqVVaW2KpU2pdKmUps1WqvGYLa5PCKlWWNym10gffGeqPg9sckHZyTv+Srhibu+TsLuGYl7IpL3RSbvi0jeNyNp7/TEPeEJuyOS941vRibvi0zZ/y9mpO+YnrZjetr28NTt4anbp6dtn562Y0b6jiAJul6CbpBiX3G7qsdFC9CN2Pp717I2nt3149Wszad2/Xzj2K4r2duuZG8/f2jjvSMbirK3MFsrMZXXtQMfhIg6IaKG3101LlqG/Zfoxi+ie15JMS9k6BdK3Et5b5Os5z0HjxGM9FIpfIgqGIK0fUQFGi+G4bgINAOJYSBxhBEyj85WkOliAkVIpknINNkoWUiEJGS6jEKXkyDJKFlIpIppbCVHqJer9Aq1QaW2KlVWpdKmUtk1WotOb9caLTaXR6q2ilUWjRnknXy0P/PZrgNFa/fe/Crr9t36Kuv33Vm759Y4v+6/uynjwZbDD7cefrh+3531++78uu/Or/vvbjhwb8OBexsP3Nt48P76QzfWH7q+LuP62oPX1h68ti7j+vpD19cfuhEkQ9ZJEbUyVD2vs1KEbKC1lImxb/GvH147suHZ2Yw7+bvvH9//28ENFw5vvnBk6+PzObcPrXtybAe56Xl36WUN/p0EXS9G1fC7K0SoKhGqSoSsFiGrRchaMapu/AoVPfUSdK0UVaPAvpD1vJXi3rLxSP4wDoJ4NBp/hKEbpmkGyCrcsATXx0bhGD0DpFEqm8oUk+lCEk0CseQUumKEJCZBCjJNSabJiVQZgSKm0OVsvlYksyiUBqXaqFLbVSqbUuVQqZ0anU1ndGqMJqtrzOzwmh1edwCw+FYmBxDIjiGa+asMQsavQmJZR2jGIap+hGakch0cqV+gBCI10NqA1g50dqB3AIMTGF3ANAZMbmD0AoMHGDxA7wZ695e10QuC+J0V/M4KUXctr7NChGyAPpeKsW8HGx8/P5dRdHxP0cmD5/aueXYhN2PN/JsF+++dOvziYtane2eYbZXI8iuqvkYp5qUEXStAVAqR41T9S7QYVS9G1ctxL8SoagmyWo6pk+IaJdg3rH4EbwhDoXAoFM4gpB6maUZouiGqZoggwQ8JyHQ+lSWkMEQEKo8IiSGWgsZSk2lyEiQn0xTjCxIkoTIUTJ6GJzZKpBq5Qq9S2zVap0bjUmtcap1No7fLNVqpSq3UWfhSNZtv5YtdTE6AQLITWLavMky3fBUKx05kWohMC8Rz8hVAYQQaK9DagEwP5AagMAKlCagsXza1dqB1AY0TaJxA7QBqx5e11gWCxJ1l4s4yObJWAq+SoRtoH58KkS+H3jx8eaOgqejcxYPri89nPfs958GpQ3dPHDqxa81Aw31OR626/31f3S1Fz0sJuk6EqhQgysSYCgm2UoKtkuKqpdhaGa5Wiq2TYuuk2GoRslyMKJehq8TYlyJMA6OvizuEoEJsMoWJp8jwFNkQVTkMqYhUKYEiUerNYqWWyZMTIe4oRUCmSagMFYWuJFIUJKqSTFNSaEoKXU6hy6lMGcRS8LhysVirVDp0Wo9O59NoPSqtTamxuvx+vdVqdY2pDEYqXcbh68hkPYGgGSGLvsooRfx1SGwCmUOhCdg8hURhUuucWuOY1jBmtHiNVp/J6rfYA1YHsLmAfQw4xsCYF7g8AZcn4HT7nW7/+HrMC4LU6DolskaDbVCg6uTol9SmJwJEw3Djo8oLmUPvi5+ePdxRcftCxqabx/Zcytz2a/rsvrq7MsxbOe4Nrua6CFUjQtVIMFUSTDUfUSJAlgqRZSJUuQhVKUJVipBVQmSVBFMlRJSJusukqEoRpkGIrqf3dnIGu+l0LgSxB6jyfrKknyjFk2UEipRMkzu8wGAbk6hMTJ6MTJcQqSICRUagSAkUOZGqIEOKcdEkmowIiQgUIZ0u5HLlUolFrXZptB61xqPUWJUaq0Kr5UskMrVGrFBSaFIqXUahGBgMK5Wp/CqUPwFiiFhchUhqUOkcBrPXbAtY7MBiBwaz12DxGi0+k81vtgcsDmB1AKvzz0UbsC9UiCo1qlYGq5AiaqnviiSoV9CnYmpLJQ/xioduIrbUoF8+O7vnl47qopO71ry/XcDprOF2VaIqLgsQFSJUlQRTIcFWcuFPeN1P+YjnAmSxAFkqQJbyEaX87lIxulyAKBZ2F0tQZUJMnQBdS+ttYw90UagMKsQYosnwFEk/SYwnS0g0KY2lsrq9JueY1uySay18sZHGVhCp8lGylERVkagqIlVBoipIkIwESUmQmEgVQRQBiyHl8wwSsVUmdymUbqXWrtY79FazxmxUaNVckYDFkY0SWBBVDVHVVBrvq5Ao7K/CYrFEIpFarTYajSaTyWQyWSwWm81mMpnM/wyLxWL9Z/hcHq/L43W6PU63x+n2Ot1el8fn8gSpkdWSjmJxZxm/5Zmws4Ly9oGy5y2vq4bb/bL/1cPrWVsk/S0Nd849PnPkddGlG3l7Xl/NFnbXCxF1ffU3x+ceXPhzTtezf41MZT2V8p5qWU+1FFstwVaJ0WX87mIB/LkYWSpE1wlQtbSeVtZA18gIiUSChmjyQZpsgCIdguQQU8kR6JUGk9ZsNdq9JodPrffwxEaIqSFBCgpdQ6KqCGTZKFlGpErINBmFLqUwZFQynwGJWUw1n2cQiiwyuVOlc+hMbqlGpTbqOUL+EIlAZ0oGhiAW00AhKyEa/+vQvw6fz1coFEaj0WKxmEwmg8FgsVgcDofNZrN/LYA3ALwB4PEH3L6A2wc8/vGdIGl7qRHXwIOVyrC1bHT9aEsxC91E7njZXnrlcsYvhdtTn1/Y9ehyxr71iT8tSti7ZdWGFTM3r4xCV13peHpW398hgr3TdFVoYBUazDM1+qkIWyLEFGu7n+q6n+ngr/Tdr2W9L8WYFyLEBzHqIw/zmot+BY1UcSgNJCZmlIYcoWv7SfIhsmSILBkhdyt0dJ3Jb7AAo33MZB8zu6w6m1GkkFFYDDJdSKYLSVT5KFk6TBSOkIREiE9hiEkUBZmqpNLUDJaewzMLxQ6JbEyu8EB0DURTU2lqKqSiQCoKVUmmKslUJYmqI1F1JKqGRNWQqSoyVUWG5GRITiCLyJCUSpNRaDIyVUKmSiG6gslWK5QOjdZtMNpNZofJbDCbjTar1Wl32ExepzXgsgOXAzjsAYc94BzzuD1+EABfJUjw+akOXSdEVKj7Xwr7GimdFQzku9HWOvzbp9iGB121l2B1lxHvH/W2lnZ+bPjwsrzj3f3Gyoum0c+Edw9NgzBe+ytZa7G8tViNfqpCPRFiSgToYg38ibb7qRb2Ugd/Je15KcLUiRBN/0M0kYEepSFG6Fo8WTFMkY1Q5SQaWmPi6EwBgxUY7WNG+5hlzGb12A12q0KvpTIlZLqIRJWTIPl4MSRBglEKd1wihaqkQCoqTU2ja+gMLYOlp/7flikKMkXxZ6JHSUIiRUyiSkhUCYkiodJkDJaayzeoVC6tzmM02U1mp9lsNJuNNovVYbPbzF6H1e+0AacN2K1+hy3gGvN4vH8umvrmNu/zE3rzIz6slNlVSWp+CrVVjn543lXy+8i7R9j6K7VXDlRfz0Q23Oysf1h6reBJ0bGbVw/2Nz9rrrwkwDUxul9KcPXSngYuroyDK6P1VEI9FRx0JRddyUe+EaDeKJEfZd3v5YhqJapWgq4Vo2rYOKRooJc2IqMOiilk6+iogUrU08hGJkFpUwOTxW+xAbPdabTaLE6jy2f3AI/b75bI9Ry+jApJSRQRRJfQmTIqnUeksKh0MQUSkalCIoVPIPMIJN4oiUsg8Sg0EYUmokAiCiQiQ0Iy9QskSEmClCRIQYIUZEhGhmRkSEqGpCSKiEQRkSkiClUM0aQstlooMsnldo3WqTeMmcxWs8VmsRjMFsN4jrabvXaL124GdjOwWjwOm39sbMzn84E/iSBxR7Gks4TT/pzbWcLsqmDBKnnIlzzUK1TVVfzre9j6K82PCz88O4t+dQf9rri19t7njw8a6i5TkLWot/cl+GY28rUY84KPrGZjS9mYUghXAeEqOKgKDqqSh3jNQ7yWI5qk8HcyRLUSVSv9p2jhQA99VE4dklDI1pERPYWog8iGcdFmK7A5gNXhMlhsBpvO7rF6gMcHfC4P0BrsXJ6OTBETyXwyVQjReRCDP26TTBWSKIIvUAX/0vrvkKgCElXwZ6IpkIQCSSiQGKJLWWyVSGxSqV0Gg19vGDMYPSaLzWy1W61Gi9U4XvrsFq/N7LUaA1ZjwGp2O+1+j8fj9/v/VLSku1TQ+YzfUcZuec5qec5tK2G3PeF2PJMiK4SwEiGsSoaqV2BeytENqr4G82iTYLBxpKOEi37V2/hQiagRdZSpcG8U2FdsZC0bVctGVbNR1UzUaybqtRD2Ugh7Ke+ul8LrFJir6p7rClyRHPOAjxyS9pC4g05Wn5VO1pCGZNRRPp0oZA0Y7DJgNfucduB0Oq1Wq9WuG3ObfX6nP+ACAeDzAqPeLRZqmXQhROFAEINOZ1HpfAqdT6HxvkDnU+l8iCEgQRwSxCFBXBLEJf8bJJr4X5BpEjJNQoYkZEhCoYrIVBEEiRkMuYCvVcitBp3bYvIbTC6jyWW0mM02q8VhtDiMFpvNYrXaLD6r2WMx+C0Gv8PicTsCAa8H+P1fTxwgEMT6/ABqus1tK6Z/fAx9eAR9eNRXe7Gv9gK24hym4hy24hK24jK67GL3899gxafgJadbqi40lZxBvbgNq74uaC3htxSrexsV2NcsZA0bVctB13DQNSz0GybqjRD2SgB7KYW/kHTVytFX1D03/ls0jsgbcrH6bXSShjgkpY7waQQha0BvkwGz0WO3+h0Oh91uH3ObA8AJgBsA9/iBAz7gtAON2sLnyek0JpkMQUwBlSGg0Plk2r8Jpf2bXxqX/N/XwPsz0USygEQWQpCEzVZJxEaVyq7Xjhl1bqPJZfinaKvTbHNZbA671WazWbwWk8di8FtNgTG7zzcGgM/3/xLNgz+mtd5VIOrFndWyjgoVvBp6e4n+/jK16Sar9QG3tYHX/lLa+VKFeKtDFau7n8paH8laHykQ9ZKuGoB4bGm6omgr5b59IIa9kMDqNbByLayCj/jER3zUtVdo2yvYmMcs9CN+zx9i/HVx30Nh7wM2rluAx7KIctqwmEwTDhNYRCqBQifTaUSrWWc1BWxmYLM6bTan22sHwA3G2yUfAAEA/AD4gdcNDDq7QCCiQXQKQ06my0g0KRGSEKjicYhUCRGSECEJCZKSaFIyTTY+kKLQ5aMM0ShDRKCLCXQxkSYh0iQkSEaCZCSKmAJJWSylSGTUqOxG3ZhR79JrHXqzR2dy68xWo81hGXNaPS7rmMfkGDNZgdHstxiB3QK8LgC8APi9wO/9csT/iyAO7BHpww1xZzWnuUTcWqpH1fNabklhRey2InZrEae1Xtj5Rg57Let6pYQ9VsIeG1EVekSZDF4naKtwt92xNF0xoep08GoxrF4Cb9DCKnTwSgHyEx/xUd9RqWuvYKP/XXTRP0VjmAQZbUhMpglHiGwSjQixqGwW1Wk3OWzAbgFms81ssrnGLAC4AfC4PY6AH/h9/zx2AIw5gVqt5fMEJEg67nRcK5kmo9DlVIaCBEn/D8sMOYUhpzIUfyYaoskZTJVAoFcqHWaj12YJWEweg86pN7l1xjGt2Wq0Oaxup907ZnN7LU63yRIwmv0WE3DYgN89firf/0s0F/2IhXjA/1zF/VQh+VQqay4Td94Qd94Y/XSP1V0y0NhEbe0UwuC8jk4NqlQOe6rue8iHXecTXhJQz12YMzbECW7vc+FAOZ/4kYSrk2IeS1APqcQOHOq1uu+RAveAQWwdxL6Cerp6W9/wh3sH2j+yyANEPIpIE5Po4ma0kCEHo3xNP0NKkvbJ3RyrHWh0wGwHbj+we3xeALwAuAFweoAXAKnC5Q2A8U2jzePwADxBR+d5hikmPEEPcdwkhr13WENi2IdIRgbf1zeiobLHeoZUFJZzgGgYIOpxJAGOJMQShASOdpCq7CNK+0elFJaRzjYyuWa11itTuAxGj8nsczgCdrtfYwZKPdDZgcULeCqTxOhwAKCw+HU2oLMBqwN4/cDjBiAA/G4HCHi9Xu9XS2KQpL9EgHsq7awXtdXKP5dLP5UK2q7yWv7AN15nwYvFPXgOAoMqLVPjenif7/Jb7okQtxgtF8SURs7wCzBwydSVz0A/EuBL+7tKlOwuYfd9buftkYFPxOFWAfyGaaRkEPuKR4Nhml/2t7/Ffnwz1Nnc3fJOyCAOk3hcsWGY5e7ok39AD9MV1h5Glx1ovH5gsgAvAE4PUBtNXgAcHr8XAJMNeMGXv11m2xfXOrOLLwMjVAuqTyZRg54hVd+Ili0KkJkOGteDG1TCsaKmVsqbj6N9IxqxCvSPaplyWx9VQuIZ+qkylsRJZOkpLCOZaZCrA0yexeMDWr1fo3UajJ5AAGg0VqnaL5SPcWVmows4AFA7fFylVe0ALgDkeuD1A5cbBL5kZq9JqwoEAn/S3g0VCwaeKeHv5V1vte31qpZaXud1dtsVzvDH4e6at1XdK9K2Lo9ZeXzXaSa8WjX8EdfK3/XL6YiU/I0ZlVw4Tood+v1Kc0ziwYjks3uPNS9P2P/L/KPhC28Gp/4xN+yHS8fuDY/ISss+r19+euaUtWmzN8+L3rpre86bl51kXqAdK+0aBgkr7s+YV7jxaG2vUMi2OzrQ8tTFR6KS1lU34uwA2AEQ6X1yM0j6YevMhFVrtpwweYDRDRb8tG/q7HmJP6yflbQ3Ou1A6vK8czc+RszduW7n9X6KBzvqrHxDnvdjfnjs9tDoLZGJu2PnZdwrwQ5AfhRFP2/t0ZSfDqevyvqEEiJH9ASW500LLSZ506IfMwiQ2mADDg+Qa5xiue7a7Yex6XtiUnernGB6wrrI9PWZvz3kmYAJAL0X5F8sT1645ce1R7w+YLUHwJfbBwCAQAD4/f+8gHHR/P4nvP4nqu4mNeKDubvRCHstRd8XIe7A3z0YQdReKCiaE7rox7jVKaHz0S9uDrwrgr2Ffl2aMyu9cF9BIxeGY7QhTvz2Jjb5UGTy2b3HPiVOWzfrH8v/Izw3dN61n1I3nz5yraama8aMRTOnrE2P3RcX9kvw/56XkvhjQtzS2iYCelgPGwGhCee/m71/QswhyGjiOl3X7rckzNs/cfqic1er7ACY/cAOwJWiquiUtTHpv85O/NXqAxy5f+qsJREJy2YlrYidd7LaUvIAACAASURBVGjanC1hMdtO/fFuVtLe5CXZfWT3m1behPBf5v2Y/03IzzHpGSFRm6JT90+KWH+/FDfEH0tdffgvwfPnLNq1I+tOL9XGkoJ2jGRW/Nrp0asoTINSD7Qmr8bo8QLw4HFpcOSarQduSEzg7+GLv5kxLzRh5dXnHxRjwAJAyStcVMLq4BkL/QHgDwCvxxnwuwEAAT/weQNeb+BLAR8XzeovYvcXqbqbtahWG7LZimyW9j8V9TzGYJqGBtvnpuWHzdoXG70/aubua+dyKHhYHw7147If/pqybONvN8VDFfz+krybN4JTkifN2/CZrKYN9ufs3fUfieuX5d0dwr0iDzRNj9icmHxow5rjteWY0R7++xeIxPjV0bOWzU48gB123yjjBsefmJp0PDix8MITFNcCQuIy/h6xIzJt/+IN5+VuoHADAwBzVxz4LnL15JgNwbHbnjSMGgAwAICiGCbFrv7b9F+a0Kp+Fjj/oOO/wtck/VSAhXxJPxXMXZ43JXbbizY+DvK/QypiFh+NSDswI3X/h35j0prTc5Ye+3v0tr/P2nruHpzIB7UfedNiNk2MWCPSAJMHaG1AqnOb3IHsE+dmpeTOSDgqd4Gp8XtnL82MWpr1t6j1Tf0avhVcegaLStuSsuyAwwfcAASANwC8IADG6/YXywEAAsDvA0HcwUfcwcdqRIsW1WZFNlsQnyR9T4W4R3h86727Z6LnHo1Jyt29oygtOXv14gRsR2MPBvHjsh8mLFy19eJdBuYRGX4398aN6QsXBC/YVI/jUPpwW1f//L8S1q06+ZhD6Sh/fHrm7O3TIzbXlmNIQyZCr4A2oqit6kyMXz0tavubz6Kz9wh/DTs0Pf1MaMrJhJWnXiPVsYtOfBO2dWrctril2eNC33Qz/z77x7Ck7advN01P3hu/NEflAUQJeIfmTp27LiLtQBvehKF6T9/6nLD8WNJPBQ0dwv8KX/Nd5PqaZs4AB/SzQMegpb5dMGnOlr9N/+VxI3Vy4u5pKQdnzD8yac6uWfOzXzQLYIOOsNjNE2es5sqB0gwURp/GCsYAuHrvcWRidvqPF/QABMft/i56w19mrIpcfDjih0M8C7hd3Tsxcnnikr1uAFx+YLWbx0X/D9xjwGZ1B3GHH3GHHqkQbWpku7m7xQT/LOh7zu15QmAOr9r008z5V5J+enDjIW16zIn5C9MrqsrYMNLmpNUhczbvy3su+/RM9vHZ7+efRs1emjwvt61Lo4QRzq3ePyMh65edj8SdHz9c+y01fef0iJ8GBmBodPNQ/xscqq67AxM/JyVq7pZbRS2ZF8omxqz+ed/VGQv2fhO2L+XHa/8Zvv/gmbYZ83ODEw9DOqABYPep8rD5+xZu/qOPB76P2/e3mdv7+KCXC14ixRMTtvzviFWtw4Z+Psi/+e6b2WunL9hX1caclrZrSuLWhm5hN9XRxwejcoCijwUnbZ/5w8GTD3HJ668GBW/Iv4VMWX31/5u2LX7pmZpm+dQ520JitnNVQOMEWifQuYDC4rx879GkqNz5q+9TVSB4bvb0H/Ivlg0mb7z8t9hdqw4WnS6Cxy05MG3uRhcALgDcgbEx/9j/6OtcDqDVWMVCdRB78CF7oEgBb1F1t5rgn03wz0J8Mb/vGaynY+782L+EHD5wsvtJpSg4MicpJTEvP5fVRdqeti4yaXdGYbm46Ym46fGlC8WxMT9Gxe5HYKy8j71H5/8aFnd4d3atCtX+6caFqDnrpkz9oaWlnkjEDOPfDuPfvqx9Gx+dHBmz4V0LI27FgRnpW4/feb/x6P2Js45EJJ+cHJc3wAPfRe2ePDcDQfNIvSB8/v4JcZvzrn+uhyvC52VHLz2x4ehzNAPUdvGCU3ZOSdzWiJF1kayXimET4zcnrs4v/0ybmrxj0tzNla3MbqqzfdSMgFzNA7rv4zd9H7fpzJPe1I03vp97ZEN2LQoCc5aemxp3KCwxa0rU1rD43ZDILzEClQ3oxwBfY7xTXBGZei5+yVVNAPwjKuPv8fufN4uwAjAxJePbOdtmLsmdFL0mZtE+ux+YPcAHfHa33ecFXg/weYDPC9xjwKB38HlyMpEVJO6pkPZXK7ppCjgk73+rGmpiU0poo48vX2mMjd8WmnBsQtSRkB82T0j9ZcLcnGnzTvW2GNcuODcjLmPRygu4VgYexl2z+fL0OdsSUtZh+/jkT5TMn7LmR236Pec5B35J3ndnUezKmd8nhGy5cRWm7oOrX5YPzl5z4X/N3jk9/QCC7J4Rdzwi7kT9u+7a153/FXFoWsrpA8eLzACEzd37Tdi6ms/isve84LicKbHZ38dsC0s9GJ6c+f3s3VHpOf00UP9BFxGfP2nOxtdwIZbmvfCwIyRhV+zSnH42CE3aN3N+9qTY3WUfBL0s0Ig0z1xYMD0tb1JcRhdetHDN4YiYvIycd2S+vQlGjojKjIjOjJ2b85e/rtLbgVDp0huATg8MNnD5xtPQ2GM/rH0gMYLJs35KW3C8pIJsA6CyETM9dc2k2KXRC/bPnrfX6LW6gHe8x/D+E4sdCCUmMiQmQ2IWVxUkwJSKeiqkXRRJB1mMeyXta6QTnpAGHixakhkatvKHDQ+OXujaef7R7guPp6YeD5t/uvx277Or6JkJRyaEbV0Qu2FZ8vapkRtmxu8qOHm/sakPaqFlr8pJDP9l//rfVAP3KZ9PFd+s+zltU9D0TUELchNnbU+dsyto1o4pi/Lv1Q7iGIHJMzK/mbLvUwd+mCJdvOX5xNi8frpV6QQ7s0tiFmafutWZuOL0txEHlmx6eKsKf/k55vcizH+GbgiLP1j6mtWJA6FRR4Pjt7T0a4cF4LcHbd/OXB+WvJeiALWtwm8it0yO2/u/wzdFLS78ZubO72P2T447dPnZIEsJ5i7eEZVwYuveGgLXghqWPHhKDIvMmD7zQGj4HoUhINV6zWZgsQKF3n383M3vZ2YmLb9mBSA8ft03/1jTO+jnqoANgKwLj6Ylr5w9b2/U/H1O4FE79GMun98HvAFgdwGVdkwss/BFegZbSaFJyJA4iIPo5KPgUmy1GF2lwt3S9N6RI18Ju+o2xS7dGLOk5vpp6QDcDH2S9tfnLv553l8n5Gf8NIR6kXV6VcLi7+bP/I/YyUGp8UsvnrmNg39q/1g/3Hjr3NaUZXMX5ew4YsLDBR2N0MensGfn5u/I+CZu3rKI75dGTIj5YWXxm88kvrzuY0dI1OLYeeuHKGSRSnni3puENVlal8kJfHvzcibOjFix6cic+evCkxd0E2hmANga9xCXs2j9ujlpP2/eX1jxsnPW3OWhcWltvYQRrvzc7SczU5cu3bgHTeJ2jzA/oEZWbDkYt3jdX4KjJ0alL9ucUfMJTRZbEJShxJVLp8b8fOJqJZyAJ0i4oxxrRsGdyISVyUu2DbJGeDqh3gm0NiDQ824V31i+4VTK8iNGD4hOmb9s+eGaOpzZA1wAKJ1gV/bZWQlbk37IcPpcXuADXuC3gzEvUGrtTI6cShfRWBI6W8pgy5gceZAA0y3CIZW9L2S4Wk3fHR3+nhLdKIbXczuGOG0DNvYwA/GRh67kIMuknWgFHMcltgwgasn8lu7BKuTbu4jGO3gM5cPrLiz840gfTIqt5XWXY5uRBMSgCtPCa3vjILdz2ssbcCOlHZjmZzewDcWtfQSiSD3MEjHlepEODNN1XIlkgEgckgKGEdiA2wl8DgAcAOg9wAoAQ23S+sEAS9VLkxGEAopUMsJUDtJkRhfoJ4oHWZIRrmyQJeHpnUShunuYPsxVMpW2AZYcSxF2j3D6GXKiyGgGYFRg6GcoiTL+qISLo+h4WtDPpiLJQ6Ns6zDTNMoy4ggyM7AZ/Ga5AbAlDqlFPMwaHGF7ZWbgBMABgEYHPD7gAsDkBjYAjH5gCwCzB3iBz+a2++wB4AQShYkrUFEZIiKVR6BwIYZIJDXozZ4gVW+tpv+Fvr9c21ui66k39L2U9LTzkZ+ovX0CIplOkPej6EyybBTP5tHxvaiPA+jrTOJTEgXb0t7A7egcef1moP0No6+D0HuO2HuO0XYSai7shXcQejE05B0a8i6j+qoVVt3br/rwiWJBvRjrfYNDMZiQDoIsZIpJbgA0vp1G81AoLo4RICluLwBq/ZgbALsvoDcBlwc4AYBEkhEyGCYDxECvzKSjMQL9A6aRUdXQsBJieYbJFgJk7x3SYvBKrhiwBP7+Ud0Q2cgS+Ax2oLMApx+4AsAVABoTGORphwX6PpqnvU87IjD20BWDDD9qxDbE8KOGLb1UCVlolBqA2gbkNkAWasVGvx0AN3ApzHKfH/j8wGgfc/mBAwBrAJicwDI2PlUMABuwKV0MtoBK55AhFsTgMjkisUxtsrp8AAQpe2rUfXW6vjJtzxfR0p52Pqp5EN7NHBj69AZdX9ly4fSdS2fv1Vc+YJCwTOIzs+rD26bKZyU3Lu/cdW3vvqaK+8Nd72hDlweQJxS91z7eX1P+6H7Ns8cU+C0q4ra5s3Lk6dmyCuTjp+38xvuu3jdYJL30WdMff9SeOVP8vLqdxDahUPLHjzvv1w3erRloh/W1dfWi+we1FvvnNmVtPf1JTd3j6toPrdJhEuCpZH3k0Zu3m+/cbcHi+Cy2nc71ldVgn1cgXr4bwY8aiDRH75B6kGQsqUIUnH529fZrvhSIlOBdM6EVRn/fQqxt7blb/eFZwxBZCB7WtVx9/rq+mQWJwSgbDNK972CDR8/eWr7u+I5Dt56++ICni5lym8YF3MDVjmn7+LGXwzF5APAA4ABgABJ9bOe1dAkDAEjlMjlTTeqBmFwRGWKTIBZPKNeb7E4P8AaAD4Agef9t1eA9dc87Fe6tsqdV3d/BGeqg930mk0UXfr83Nz132qzdkyKWJy/dtzljE46M6+lS1hb3Rcw6Mil457qZmaunZ8z+Zu2yqMzG0lp8Bwr/+vPqqOQZMw7PS//t3rXnIz00XvuH2nOFk2dkhszK0SHqzNjXe3fcSIrbNTVsa+j07VHzt734TLxxvT8p8dQ/IjdFLzgaGv5zQvKuI/mXFUYQPv3cpMmF6Ss3fhs+J3jayV/WN6AJFBh+OH7uqYTEM4+eoOAIFXbAfzj3xez4w/OWnOoZ8tK44NL11nmLC2bG7gyfvWVK2OrYxD12D4hN2hURvWFW7OZpc7eGxG2ePHs7bMAZuyhr7pKc7LPvcSTQ2Tt2qPDV7NSMvwavnJl0OHnpidmp+2IXHOLpgSEAHAB8FxY5N2lnTPxWuRE4ATABcOP5h9lJh+LmZXPE8kESJGLrlEILm8djc3kiqcxktfn+raUOUuDvqIfua3vfa3rfqfvbdYNd/FEYa6DtyeO68LC50YmZUQlH1u44u+SXnKUblvbT+ppekGdMXhk5O3Ph4gvnNjzO//nWwogDiyIPrkheQELjR993rotNnx6eERNzbGn6mtb3yJGGqpqzBeHR+ZHxJ3SIF0Pll+Ojt82avv7abURxOeHA8aIeyNTSYr11c2DpxstT43b/sDTz9r3mukY4nW+Mir4yJfjE+btPj5y+PCv6UkjY6dftMJ7GMCV4f2RkTtFDBJUGCDRwKKc2JGLHslUXmQJQWkOOit8fHL5xTsLeq7fbNu24umr9bzY3uHrrU1bes+i526ZEb7j4oPXm816hAaT+WPhd+NoLd1F4Grh8HxsSvX/SzE0rNl46funTr3uKgqM2RibtTlpxyASAOQAiEtMSknfOjFq/cuMRqw8oneBhTef34RtTlhSIlFqeVEXAs2mjQhqTKZErHGPucb9jXp/b5/cDEMTob2D0N/Bwn/m9LdLBUvlwmXSwTTbUviE+Y8m0TXuW/cBCweWD1/Tke71Prmm63q7bWBE8LStuc1xNXw2P3UQcqal8LpsenBcz89S54+heODY1Jmni3EMhqdkzZv2+eHkJEgu/fufKX+edDorL0dPel13ZNjN5XVj8yseNgzCymWQeG9Za+0kOEgucvlsamrgk7ccD5gAwA9DPFk2ckR888/iHgb5OCjEk5uTk2QUPXlfiRfQpM/eERO17WAXrIevRkGn/qScTY35ee/DiEN+5eu+ZiLS1sUu38o3ADIDOD1AkgRUAKwBoIjts7sLQucsNgS8/xSzaEZ64rvBqRQ9NH79k96ToH5dsONFHd3YT5L0MQ1EtMiJt84TovOoWq8YLZqTsmhx+ZGrE0WlxO09f/6QG4PT99imxR2KXnqPJNMNcEcSQs3naMY/H4xv/6uC/IwBAEHvwNXe4UTLQKR3sko+UiweKOZj3TGTjypm7loVvKTpZQGr/LOq9LMVf1Xc36bubpoZnR8wuPHDrAEaBQcIfYFCPiAMgPeFq3KzTG38ph4bIKXMSv43es2DzzTnxV2fH/JF9LLOmvjIo8uD3yy4NNt+iIZ/OTv01OHr53+f8Mmf54X2Xb3UwBGINoAlAxtkbkfNXLt+Yx1EBglj5FtkzI/58ZMKFI39cXJd9ZEbi+bD4M920IbyIPilyV8TczKLKLixRR5SClXvPT0v+NXn1YSMAE6KWxyze8sfTRjMAKjewAGABwAyAzguG2LKQ2PTg2CVGAMwAGACYvyYzLGHtmdt1sGHplJiVIXGrn7/C99GdTA3oZRhwkDkkfm1I4sl9J9uYahCWuD0ipiD7eNucBZnfR254+pZaeKt5esqxlFV/9NE4/XSuzuC32IHH5/X6ff9jJh0AIIjTX8obKBdhhiS4EfHQK+FgA32ogTbwIiZke3zYrt9PPeBQdXjMMyH7g7CPwO8dDZu9MzJ2X2FF/gfGuwHqM7mxuR0nX7K2cE7anhW/niISe5KTZwcvWLn/jwcZhcenRs8JTVyzYnvht6uKguYUjrS+HG179exl/67cB+GLcoLC132btmfr+ToiF4yyQc754mnxv8QsyKSKAVUBPvfJp0Sd/8vknJgfD0xJ/jU86WLZO9vnIU4f3zAh4mBU+qmL97v7aQBOdew4XjwtbdfaQ7d0AMxcuPfbmT9efNxsAkAxBszjlj1Abgd4um56wspJET8a3cACgMoBFv18KmT21isPm7oHlZNnr56Vsu1hBWWABjoHFKN8zyADJC87FZJ44cj5XiTRF/SP5XGpV181ufbl1303fUtY2pFlO279bcbuuSsujPCFLI3WC4AHAL/f/z9m/4FAwO/3B/EGynkD5Xwkno/E8/EvhIMNbMIbLqlxZfqJ2ZM3b/rlMHVENogrHsVXIF68kw9DC1ecnhy2Ke1gSruwZZhe0oG58raDPTFi5bSYDQW/15FIvamp0aGLfzly40krFrf10OHg+JWTY3/6dlXRf/10l9TZSIa9fdXBetfNf4UzrDjw4Lv0vZN+ODRE94+ywR+PmiKSN6T+WDjIArAR3UecJCzu8rS4y2sOX/4m+qeoBTdGBaCXbxiW2qbMPjIz5UT+xfcjHDAqB9sKnk1N3r5oyzkdABsyb4cmbkxfmys0AxMAJgBwVN146kAMiSMSV4fNWWsDwAaABYB5ywsj4/eUve6VWUD8on3fR/684tdbIyyAg8yQDFy6j/rH9C3fzTp++g4VzwIxP+TNmHP29Uc3jgyW/Hr1P6dviFpyLDj+6Ly1N3R+oPH6vQBYXV95t+L3+/1+f5ABX2TAF2mRfRpEnxjXKsJ+JozUEYZrC84/D529YsKsoyt3VhTeePXTrt8PFFzrwnMr7nYtTdj/n3/bnpR2+cnv3Q/OdCQkH4hL2Jv6w09vW2Bamj0tbGlIyPac7JdqYVtf96OfV+TFRm8Mitz9TcJRdSuCWP4iNXHzxfOV96pIicvPBoXlpW2upQkBkQ2Onf4QHp0xf9kJRK/t9Sfp2xbFlBl5c5IvFlVSl/16a3p83vJfi6higCO5khednhC6bcHS89fu4I5dejdt7t6/R/x6+VG3wQvulOCiUvZ/G7IyaeGRA0efbN55denPBRYHGPMBNE49M+rXSSGrXV7gBMAJQFTs0ZDwPc+q0fYAuP0EFp2ye0LI4XVbKo9frl+761JM6rlZCSfTV57AUXwDkPzb0PjZ0fuqqqlDVOunLlbi0ozvwleEx+5NWHTMDYDN5/7SXvyPpBEIfBEthP0hQ15XwnB6FF6B75T2tRNH6kYGq9+2Eg/l3w2JL/zL1L2T49ZPiF7z89aczn4Osolz8Vhl6PScmLnnfp5bGDdx+5y4XWERGx6WVA9R2HqGc2HkT/Fx2VevIMj9FTzqm5JniKT47aGLzwSFbDbCca0Xb86ZvTpuztqJs/eExGeELbpz7rkIT/XxlCCrsHFmfFba4oIOlAHR525BmKZFnZg197dW3FjJK17MvLPfhu65+hiGI7luPx784efLf5+yeU5CTmj8npC4XfGLcwl8YA4AcwCcvfYhcu6u6KQ902ZtmBW7dfWv58x24BgDPXj9zOgNs2N26EzA5gOOAFiw+HxsQt695512P5AZwPEL9WGzCv7jr1vm/ZwTEvPrhGkHU5dcfQeX9UL+fqps2pxFIaGbq2ogMsvNFoM7pfDYhfti52WnLD3uBsANwJ+JHo8g1psX3HcvJe23Vd0PNbhHhr6nyr4WVV+rlkKCYF3V1y/cKcg6tW5F2cnsjmsXfIM9Vl6ZjHC3oaZ847pVK2ct3JT48+GDRwb7h/iiZqHks4nYWXJ6b8nVatyHQRnykQr7zMygFP9+5rebF8/fumR4ccNYf7PhydVLubvXbt9/5srdGzWMtz1eFIEgMBiqXuOPX6i8cf8BsrcP0UPtRI5evFly9X7VMF2PG5Vdf/r8SW39uet3GRKVQKl539Z59sKdE2dv7C84WdbYZPQBCwDWANA43BZPgCGUFj0rPXPhj2s37rR3IsYH8GMub0V5zdOKGjcAY0AzBjR1jciSmpY+aNAJPHYAtB47vF958lJd6uplSzatyb9QRhZ4ByE2XaSgcUfOXz1e/OTdQC8PjRlhseUGG/jYPlhdi6+qwQPgAsAF3F6/0fLvFTAQAIHAl7dZQdKWJtGnRn7zde6nq/y2q7LuO3Jcs3agQ4TvYyC6rWwKFweXYzpkqDZ3P8aE7NDRnogGb5JH8GwaST3IN4xKeCw+lQjR2Y1CyWcjocPNwmoZFlaPEIjbvdAbLXlEOtjbPYDupw5Z39yzvL4L4VqIiCbUIPlDF7aDBBqxbvjQUDMGA+uVIgdUPUPDuMEhZC8Ex5CITBWRqRphGKh8O4EnIPKEJK64l0SnsHkSrcHpAVYXsAOg8wI7ABbwJSGMAeACwO4JeAFwuHx+AHw+4HR4xj8qc/iBGwCjT2QHChcArgBwAo8TeGwgYAFeWwDITYAi47H18kGmbZBhI3KEBLaAxh2h8UZoZPUwXiiWGCCaiMLSGR1gzAPcXgCAy2bRAI8fePxftQwACJLDngtaitifHnA/P2S3PGW3POPBahU9b/M3LLy0f03+lhWndq05c2Bz3tZVx/duKtyzcf++vXt378o4cCA7M+vQgYOZhw4fOXho3+49+3ft3b9zT8aeA7mHs3du2p5zKPvQ7owjew/l7NmbtWNn9tbNx/fuPrRu7fHdu45sP5C5I+PIkUu7dp7YuPPClj2Xt+66vPvA9YMHr+7Y8duWvde27b9xMKfo519Prd9+7mD2vbVbTmTk3DpaePuXzbmHcy9n5V/btCPnUM7veSeuHsr+7VDWhRNn7h0+evFo3pXMnD9yC27sPXA2r/BmXsGtfQd/O3b8TsGJe7v3ncvIvFx48sHR3Bs5WX8czjh/5tT9wmM3Dx/6PefoH4ePXMzJuXr8xJ28/BuHsy4dOXo5M+ePfRnnDmVd3Hvw3N7My/uyLm/adWr3oYs7Dvy+5/DlnMK7ew9dPJj1++6Dp4/knr1y66nZ5fYA4Aa+MeALBHz+gO/few+/3+/z+YKELUW8T/e4zUWCtifctufM5sdQcwmzvULc81GGbxHhO7m4z4KBbtEwiotHKCgDFDKJMDJMIZGHBgYhMoVMIHIYLA6DJeGLODSWjC8RMHkSjkjEFsh4Ej6dqxMIZQyGRyVXQhQIhRQODfV2YLgEJgTpeFzbCNWO7lchexTtcEFHO6MHJ0X2a9uQEniPAoaVI/sVo3QHkWEdgcw9w1KmwDlIklHZhjEAxgBQGfxuAMZ8wO0HDg/wBMCYD3gCwO0Hbj/w+IHBDDx+YHUClxd4/EBnBDYXCPhAwAd8HjDm/PIK1eMBPh9we4DdAbx+IFP6FRrAEzk8AeAJAIkWMEUuMts6TNXReM5RyEBhmQeJKgKk5IhsBEjIFmrHpx+ugNczXvwCvvECOO76S46WIkrFsGIhrEQEL+V1lTFanlKan1M/FxOby8gtFYLeTyzUW0F/m2ykmwJ/JxzoUo50aAhdJhpGOtBqY/bJB9tVo93qUYSFjjdSewyUPhMNb2eN2tmj/z9n79UkyXXledaH2Yd92JfdtV3bmd0Zm55pTWOzm2Q3rZuiKRoEQIAECILQqgqlUuvSQGmROkOLjIzM0Fq4h2sZHuGhtfJwffchqgrobps12wk75ubp5pYPvzx57xH/e2JCZIZosoxn+UKqQ+eZpL+YCZVykVw4zBeQal3Ow+XThHgcLTpPaW+I9wfoI1vGFeB2HYVDD3ocEaw+1HVGppBGKC3E8wJVGudwsTWaiR6fmwoMyVRUYKjAUIGpAlMFQDK0rjRSAFABkIExA9GXJyoAijYxgaabimYqBtBlbaoBfablmlmj30FZhi4JCgBjXevJgCzJCDMOJAScmybhViJXz6GdNFQl2GE4QZBcp96ZNPtTSX+h6vhWsPHSr88N4o9awa/Lvpu8a5NybOG2dcR2DbVdT+1vQdZb+PFT1POYCVmKMSd2elhKHhfDB/W0s5F2iTFrDz6tJZ3lqKOe8lbingESZk4tAyRWjnk7+bAY97Vz4TKeHdf5GpqsookeDVOxkxKO8wWkgFVhRAxlG54QZ/Fgh27E48MCYdYVR1aU+gAAIABJREFU4GwntC8inERLNh965Cn4YyxM9XN4gxGlUlOWASg3JwMZKAAMFaAAQwG6CoyJoajAnBiKZGpjXZ3B7YyHE11VARipsgLM7mSkGtMZaBNoM9A6MBRTU4E51dX+dFzrthP53BSYKgATw5AAEJoA5SaRjJjH++lCJ5IqE9w0kS1HU8VwAs/AAsFVxOZgKGsvQb9cNL4B3Uk9q8celQJ3meObpOcm4b6BOm/Atk3MfYfy3cscXYvvruWst2DHV/Tps1rKXg09bUZ3Bf+jemS3FtkfQZ5ezjPFA53sscGlaknvEIv2ChEx7q2nTwdYgsr5G3y2zSS6XKpJxET4TKTRdpnJIixGV6xn6GNbzJfgXWFq1xo5DqJHXsjqKzjPsH1XxhVA3EH0yJPA+V4aKXYmYKx925dnpmvPdZzPTQba7Kr+u4caMEwgTeTOVB2YYCrrEwMoOtCH0+HMnWUTFKv1PE6/+OWg0gW0KGXQRhZrRjPlRK5yGqYzhQZCdLNwXayrEFrPwQKCV2m+pegv5WHgucDDADPW5xqxR83440b8ST32uBZ7Wok8Zk7uFmxbmPsO5r6De+9ljq5D9juo51766Ablf9KM7ZZPHzUie6O8s5dxzEAXz3YrUdsICVTibjHmAiLKhewTMq1w+UEVpfOnDTIyELI1NAyGAodmmUImh3IW15nltOCO0tuOtDNIxHOlQ2fyOML4oqzVB1mOoWCKO43TztPcWYIkS11GHCizoMIECgCyCQZTY2qqI1UaKhMNGPVeS/kW9/50pAFjrE0VoGnAaI96kqGYQNLB2ARTE0wnykAHsmzIOtD70rgvjTUAaKFUrLX6U63c7PHVViwvxKFyNCsQxRHKDBC6L9SMPNZJZMqJbDmR5hMZPpXjELwaS+FMsT0cTOWp8RK3YYCZ5vGcGH9aS+3W03uNzF4rd9jOH4mxZ6Tvq9jOgnXzPebk3snd88GHl1n//YOVd2DbtZx3d//GfMLxLHBwL+U58O3ezZ66nlxfcWw/TJ56vt5a91gOQr5j19Ghy2o9Oz6u0+kSGo07H0kinHI9I6OuVODk8Z3rdx4c3L63d3CCHpygV7YO564d7diSO7bk08O4/QS7vx04jfH7jtTNe66zGL12Y7dANv0RrNpSPaeZk2AumsJPgtlQHBlLIBbnoUJTM4DFmihXdEkG2XxVM4BmAIcr5fZmpwro9EABrSfTfJFvyTIwDSCWB4YBDAOEI5Q0BeEIX0A6qUwrkWzEEs12F1jt+FmwumcPPt4/3neEPYE8TDQiKUYxQTTFHp/CbHF8976DpHs42anWtXRWyObLfLHRaI4kCRgmMAEwDKCbwDDBuXL8qZh4Voo+4UMPxfizZvagntrjgw9dNz8+/6s/89/78vyv/mz+jb+Jby/Ov/E3ectmzPrw0tu/fLJx+fxvf/5g7fLGhfegoPfxteXDh19B0bN3Xv+15+hg5eqVnUcPP/3gg/XFpfd+809ntkeX3/1lh07cuPTe+d/+DE6Ev95cvf7V9lkEeuvTrR//5vxxvPTElvnn1z6/vPLkl29c/HLx8fufX7d64Q++uPbDn7zjPIF+9sqHntN8HquhVOM3b3328Jl98+bjt/94PpJER2Pw9T2X05WdKuCL8zeSqVKrA76+5zj/5Y2JBP7wx7m1jaco1rzztbXVAZoB9vZc4XDOcuS/du2hYQBVBe+8c+XuXUelCtodcO2G02qDL15+StHGb95YWVm1r9969tGF1QtzNz78YuXpgX9h7UGrDzZv7r71zuV4iv/Nm18QVDcYxhGskc2VcKIFwwxfbPQHiqYDEwDDfAG6mjmsZg5r2aN6ztLMW2qZg3J8hw8/uX/x1ztLby/+7m9vf/LPyZ2lu5//8tK//EXucD1lvX/+1R89mP/Iemve83DzzR/9ZdK1s39zyf74VtS598bP/v7wwa35zz8oJILn3//99eUrTSLr2777xes/td1Zfbx88eTxnflPPr92deHptu/uffvF1aPP5nfmt1yL171XVw6vrhxuH2Vv3vP/8J8++ODzO9fveC5cfbS0vv+jH7+3urF3GmRycOOtd+YiMe7K3N0vLtzwn2E43ofh9pdf3un1wAcfrMTj/Mrq42iM2dzaTiS5e/dt12/uMmxveeUeglZDEdRy5JtKYCqBx4+tsgwMA3z8yRpJ9vb2Y4Egs7ZhicaqH3585+l28qNP7t2+c3YczPz2j5+fv7perA12Lb7Xfvfh4x2nyxd3emKX566//8HcvQfWTKaIIHUYqhJ4G0XLEMQXCny53FNUYJjAAEDRwLlibLsY2xbi2+XErpjcKyd2hegzLvS4ltyrxHdwz2329H47fQhbt0IPLvH+++TpQcb2gDg7Stsf5Y/3fE9utIhUyr1LpwMVLJUNeshMmIYSDQ7Hs3GRRrsMXMfSVNAJuqVaLlrJhr17h/Hjk3CUCkXIIx+968Ltp4L9tGTzUq4T1u1nQ4n6492E54z1BbhnB6lIsuL24achxu6CKHYSinIMN85B9XJFk2Sg60DTgK4DXQfjMRiNgaoB3QD9AdANICtgNAG6AYYjoJtAN8FkAkwDmAYYDmcLKKCZgW4AaQqaLVBARxSj5qERQWmZ3AguTFGmVqwNK21pJrAba0AFYCA9V8m0uybNdnC8SRAtpFBPJXkUK0Mwn8szKCqUyp3hyHjeyhLie8XYbjG2W0rsV5KHldSRmDgox/ebWVsxvFNLHjUzdiG0I4R3hNAOZLvF7s9X7Ovs/gKzN88cLDL7C/TBEm9bK7mv9SIPO5GHUnavHrg3TO30k9sG7uzhqT6e6kIhIGLtXFiM+qJ2R8br83uz4QDiOuXtJ4wnILpOS65jxh8sOY7x4zPG7kVDCTGdbyWzDZpXKFZOpqtf3fU43fkc1AiGaARpi6JeLE4b7VZ/NHzRmjM0UzOAPlUnkjY0gKIYIx1IU61vAKk9EHUwNoE0VXuqOTbBVFKHE2WoA10xlXqnXSDxPEYEYgmU4RN5BCLYRB6NptGJBtpDpTfRZ3GIBkBnKOkA6AAYJlA0UKtNULRUgEsM3YKRMoyU87CQzXN5mGf5dn9o6CY4J6YOy8n9UmK/nDyopo5qaUs1dVRJHgrhHcr/qBI/aKRtQnink3MOC8eU72HZtiocLTP788WjZXp/gT9azj74QnBscPb1kusa59waJJ4VPTcGqe1O7Ekv8axPpHtYsp0LVGIezHOQtTwJHlmiNofbkTg7gRx+1u5jPAHRcVK0uQiPj/X4qSMHZPeigVgJZ6ZiA/Blg+ZkoWykc3WPtxCJcplsFcN7qVQZQVoFDG122r3hwABgPB0bwDCArpmz9FAxwNQA04naNYAkaV0DTKZqzwTSRO4p+nD2jg50mqchDEUpAsIJnOWzKAERTAYhIYJlxfa3o8n2UB7JugaArIHhRJNni4MBarUxSdRJop7LFwuoiBE1BBXzMI9gJV5oN9vTc9XkoRg/KMf2y7H9cvxQjB+VYodC5KAct1aSdiFqFaLWStJVSbqKERsfttTc16vOrd7Z19TOHPb0UsW5WXGuY8++rLjWyN1LrZNrJfuSlLjXPr1uQE8H4duNlG1KBUElNYJcrO9xamcjad+Bji3h01ginD4OYN4z9CzKnYRozzF8cor6QvBZHMPYFsF32PKg2laLlVG9o9J8my12/YGsxXaGoCUEK2dyDIqVc3kok81xPE8xtKorw/HgRT4iq8ZE1vsmkCS1bYKxCUY6GEjycKaOk9WJAXQD6EVRgFA4mk7CBJbIZ8kiG0mnEJqK53I5HM8ijNgcjlWgAiDpxlCWZ76sAX0m6deM57UjaWLgKJeHSzBSQbDaLCODERHBqhhZP1dLHVWTh5XEYTV5VE1Zq0mLGLcI0UMxYevAvnLMxoUO6xmvELURJ7vVlHsQvF9xbjWPbxYtK1XXJrF9WXSsETuX2MP5onWRt87z1nneMifYF8rOpfrxeiV+2EjbuhlbOfiM8jwoWG+nnXsZ137AF46cxhzHeas74/bjbj/m9uRPTrFIms7jlVJjWqxN2NKgWBmxpV6pNqk1ZbbYRXExlaFL5X61PjFM0OlqQqlcQFGcJCAYltVpp9c2gGoCzQSyCWTVGJpAMsF4orRMMNJA3wRaf9iesRbrZZIlMlAWowla4HGGyuNoBoFgiiR4Duc4iCDyGJeCyGK1JelANkwNAB2AkSxJ6lQ1NVU3JFlRVGACAEygKoDl+zjZyMPlTK6YgwUYEQtoBUbFc9X4YS1xWEtYmmlbK+tqZpzVpFOM25jAYS3traaP+aijGHOXEt5S4riSOa1kTltwpHC8x4YdIyqRtNxL2+4S/t2c42smuBvaXsk77qSONtng04x1S4hsd3M7QvCrwtEcZlskHOvC6W34+HHe/SDs9ybDZ8eBpNMX8Z5lTkL5aBxGMIEWK0KzVWw0Ss1WpdOt9Xr1Xp+v1oRqDcKJLFygOL5Sb1QbLQOA/mhcr4CaCNKJci5dK0ANnhmTRLvfBdMJMA2gKsA0gK4DVXletzR1MOwBTQHSCJB4L5+rIUib4yQE68CFJoy0o4liOl9NZStZuBFLCSRXjaWRLEKUG52BNJ5oykQdTw3JAIpiTGR1YgINADAej6eSAgAYTkC1oRBUKw+X87AIo9UCWoeQ6jnu7CkfeFYK71bih7WkrZa0lWO2YuRod/Uz+83LZ0+2nF8tPl3+3H570f/4xsHW1YNrV4dk2vdoy3JzHjneOXt6zXLj4uG1C7abF3ZWP9xZeW/t/Z+i3ruRnRXIeRNy3sRc66R3C7MuFk+uwYeLmG01engz73l45nUmw2f+UNp1EvWcpvxhKAcxldqAKov1/qBYbxQbTb5aY8VKazAsN1sEy+EsF4zGimJlPJVbvb4kK6phmhowNdCogXymhiHtQr6BwFWhOO52TF0DuvYC9yzeMIE8AaYOipyUTYs41sWxbqHQyuXrebhRqZnVBqg3QRauF/BOBqojRC9boCm+hlJcJJUjeXYwnUz1iQ40xZiopqQasmYqL4sbiqJpJpAUUG2oFNvFiGYBq0OFajZfPkdsXxIda73wIym1203amrFDMeatJnyXfvf6p6/8/NHq6oXfvXX1jx/OvffRp795e+mjLx4tfOm9f/PS26//+m//Outzfv7mqwnn4adv/MsH//z99//57+59+uv5V/9WsK7hz64OfVvI3ffhpxew3UvUwTxzuIgfbmIHG0nr07RtO3waPfOFnCcZX6iQhDiUbQrlZrnS5kr1cq1TqfcEscWXmuVqt9oY1pojBBcghMNIsVzpt7tqp6d1+8ZgBHSg6UCTDaXZb1N8EUJxCKVQks8XaL7U7A6UqQpmq6oOgKyBThfQ7CSTL2WhMoILKFlCSAYlme5wMit31FuTAlrLQWUE7WB4L1OopguVTEHMFCrZQgkh65XGWFJfSJDMfyXg0DRN1TXdNDTdHI4mpXINQUkIIhCEPkfuXGYP5jnbpuC8znkfVgI79dRJD45knJbTZw+5ZIpLJsloMn8SIKPplNtPnLmIMzce8GJnHj4T49LRwpknYttL2R5H9u/m9raCd6+WbOvI44vFnS9L+5d4x4rgXC0718vODdZxm7HfzDp3s47d4Ek4eBLxhQvRLFug66w4qNS6Yq1bFJvlWkesdQWxVRRbYq1XqQ/K1R6EcDDCU0ytWh93+vpz0GMwkHoTdSwb6lSXe6Nxud4gmRKMMRgpYKRAsmK1MVB0oAMwVUGl3mE5CScHBbQGI1UI5RBCKFbq3aGkmEAFoD8yOKGF4A2cbGF4Lw818ngzi9ZzaA0iGhBeyaMiQpQprjEcay+Hc2iaLsvKi9bKc1N1oz+YlMU6QfAwTJ7j7Au05Uph/yq8dzl/tE66b3Gh/UrSXs6c8AkPFTnmk2dVKEGEfQ0kwyWCbMZXgs7i3t0qkeAK0djJYbuERH0HRNLF5X3IyQMmskN6tjj/LfzocsW/SVnmyKOr1MEcdTiHHW6gB+uxw0fhvQfBk0g0kIikWYhosuK43FRr9aFY6VUb41pzUm2MxNqw2hg329NqY1Qsd9I5soAV+VK71Z32hlqnr3QH6mBsNnvt7qgvqerMZyeKWW+NOaFJsXUYLWbyFE6J7d50ooBmd0wwJRipQYUajJZRokqyYqnaHkjTmS+rAHSHMlOsoXgFI2sY3srD1RxaT0FiKl/KY3WErMN4FUIECBG4YrPTlXUDmCYwdKAo5vOK3b8+KyRN1Wq1TRDcOcG1zNjm0MM55OAqZNlAHdch133YdT/n2W7AISETpCLHQxbtUbCYi9fgVIOMi0ioK8BFOFQmUjwSa5eQCp1hssdNJsHF9xqwq3h2pxF/BO18Ae+e5+yLjG2BsSxytiXGcZN13sq59jOO3aA/GgsmY9kiTLU4cSzU5Uq1Xyp3a81xtTEWa0OxNmy0pVZXLlf7BF1JpDGUKFXqw95Q74/0Tl/tDtThxOxPhv3JcCBJE0VRDKCaQDWArAGxNmT5JkqUEFyg2ApfarLFKk4LBbSegyoQUmL4TmcwlfXn9X5Je34cutmdkEyzgIoI1kDxFky00nAlmRMysAihFQirIIRI0HUUK1J0pVLtTKRvps4osq5qmqprL2M+E4CJpDea/XO8b512L6H2JcS2CDs3Yedm0noterCedn5d8D0eUBEisJewfFXP+wj/Ttr69dm+t4oUTw58cU+sEMX5ghj3Z+073rgvET+Oh63u3EkoY3cEt3f89+4UnFbafpWyXaGtc7R1nrRfoxzXs679rGvv9Dgc8scDMSaZryBUhyqOS6VBuTwUymOhPCqWhiVxXG1Maw2Z4ZtZiE1lcYqtNjuTwVjvj5TucNobyYOJOpLV0VQdjNXeSOmPDEl5nmprBuj0TLbYQTARQngY4WGUg1EOwyskXRfETrevaC/W7qmuTvXn/xOKAZodiS81SbqOERWc7hbwFozVIbSehcvpXDEHCyhRK6ClPMQVEF4odWbbrGkCWQaKrs2Wb83QX6pJVR2cG+YeteJfCWc3Kc867NzMWFbCe6tnzxb/4b/8z9//f/6nwO41Knz4dOVjNmKBPY9vfvHmd//jX+zfevrRGx/+4VfvfPL2F9/7bz+48MHVN37+9tyn8+++9sf3X3njyh8/Xnr33Xd//JPN994pOKzo4ZfY0UXi8Ap+cAnaW87vLkUPH8UtT0694bPjiPcMPY1QsUwxjzYYplUs9nhhIJRHJXFcqU0bLaXelGmumckzEMLypVa7N+2P1O5Q7g3l/lgZTNTeWBpKymhqjKb6bNbfeApkFegm6A0AyTSgglBAhQIm5AtsFqJIut5sK6r+HLFmAtU0VNN4+ePsRlJArS4RVA1C63m0XsCbKNkuYLUMVMpBxQJWgREBRopwgSsgPEWLtdpAkoBpglnp3wBANw1Z07+R7UqYY1iwtrKHldg2E3iKeO+mbHdihzc89xdvf/m7k0cr/kerF1/9vvXa+fT+ddfNL3Peu4e3v7A/mLv87j+lTh7D4T3vwfXrC+9GvfdsT5cfbr6/feuzJxvv3Lry692td+jIA9I5x3qXBN8671nB7dcw21bOe4SeOePhXDSYOQ4Q3jP8JEiE4lwuW0QKFZoZ8kVJrCi1ut5sGbW6SrGtTI4l6Eq52m/3pc5g2u6P+6PpQJIHk2mnr/RG2lgCUwVIMugNQKUms/yg1tBotgcjIlQoF7AyiosEXeWEVqM1lF/EDJppaKYxyw8NoOtAkzX1JRpJBu3umOF6GNEsYDUUr2NEo4BVEayCETWoICCYiGJiHi5mcgyClsXqaDQGL3cLzQSybj7/s6nmuVrsSSu924PtI8zVQ73NnENIWJnwfnjvOhHYSxzdps52s9av0oe34tsbpPdRznu3mLZ06KDZhtmcq8PHKmSwiPjK2EmFPEt4v4o4b4Wta1TsSdK+Gj1ayu5+hlovMc5FyrEAH67BR+s5zyERdCN5Op/GAzHOe4a7fAXPCRIMFKIRHILrONHl+JFQksqixBeHBbQcjWNssVltjNp9qdWdtHqj/lgeSkp/PO2NtN5QHYyBpICpAjo9k2a76Sx/4ofCUSIPlRCsmof5fKFYEntT9RtluKK/vNc1oM7CxH8/aEPWQL2p4VQLQiowUoEREUbKMCLmYaGAlFFMRDCxgJQQtIwTFYpptLo9SdV0ABTDVM3na1F3MDnXyR63M95W1teDzoZ4fEwmh0S6hyW897a2Vy6e3Nt8tvi5/+vV7bmPfbcWduY+vPPeu+71Ndrt4o+9u/NzzUTi2dzV+Paz03t33TdvOLbWHFtrtrXFo5U558aC//ambeM10rNcj3yF2xfzhxus724xE2oTOYFvMnQli7ZjGTEYY09DZPAUCp7mT8/wQJBMpUsU3ef4IUY0c1Axk+NYviXWhs3OpNWbdgZSf6z0xzPXBsMJGI5Bp2cI5XEBqUZj9OkZ4vXl/KdwHipBhXIkhhB0bRZQ/+uoYHZcXv+WzZ58845hAlkF3b5eLHVRvJyHeRgpYUQ1k+cyeS6b53NQcTaSE0JECBExihcb3cFEe7nNjmVQFFvnGklXPe6oxJy1hLue8Teyp7VMoJI6dX+9cfrkVvDJzeCTm747y+6b865rl49vzQfu3DqYu2JbXbYuL53cvj2E8qFHD8/u37dvbVrWV63ry/bNVfv64tHKnG11znNtxbbxWmr3C8QyDx1cob1ftdOHTTwz4BCx1CkVWzg7hoheBqpFU0IsjIUDhRM/6jtBzgJ4MlXM5cuZXCmb56FCWawNW12lO1A6fbndn/RGcn8s90ZSfwR6A6PeUli+k80L4Sh+FkDPgmgyxWWyAk42oEI5mkAZvqUa/4OgDRNMFdDt6+XKgKTrBbSch4soXkXxKoJVIKScg4V8oVTAqjjVzBUIghGESrPRGU01oAEwnOhcqXGulzntpE6aKX8r5W9mw+1cpJmLNbLREQkZZXqEZztQvAdFxIi3YHtCuHdzu59ltj+tha5D++cJ+2XUepFyXS2drub3P4H2P0Usn5OOL0nHBcz6GWb5lHR8kdi7DNmWC9YV2nu9D7kNLjIsEmOBEkudSrnLVRSmLFPcACFaBYjLZahgiDg5LRz7cj4/dBYohCN4KsPCiChWx62O1h3o7Z7a7Ew7faU7VLsDtd3VKvUJQTXiSfL4JOf1ZQIhLJni+OKwWBpxxW4O4hNpVKz1dQD+jRzgG5XcN/bvVYoviAMwlUGrPWL5egHl8wUORoswVs4jpQxczEDFHCoWiFoW5vJIEcZKJNuot+WhBOptGaOr5/rZs17mtJMJdDKBdi7SgWKdQrJbSOWdBxnbbt6+G3zyFaiQw0J8AIVbKT/nXUaOvqSc8+lnH7PexfD9P0AHn8ce/RGzfUk6L7HeK8WT+aJvjvNe4byX+OMrmHuD8l1nfbdayacmHwVCvM9iI4Esco1Ssc1VlGJNE6oyX5YErs0xDQiuptJCOEL6zwrHJ7mTUygcRZNpBierQnnQ7Mjtntrpq72h1h2o7d6UF7ooLsYShM+f9voyoQgGFSoM2+/0QLsLuGI3kSLTOaLZmf6PgVZUMOv+zVirGuj0lHKll4XZHMxmC8U8IkCYCGFiDhGzhVIBL0OYkIW5XIHHmRpX7hJsPQOx5zoJWydhayUczYSjmnDVEm4xdVxJ+ex3lqy3FlxfL+9vXpxQ8TZ0OsRCAzQIuGQ35cJsX6PWO2X/E8J2p+J/RNtvoftrxNEmZd2gLOvE0Sp5tEpaVknLanJ/BfPeKYeeDmCHysQmeLCG5YcCXeQbpWKTKU+4ylSojoXquFppVyttrthnuC6CVRMp+jQA+fxZnz/rP8uFo2geFli+W61PWx290zPrTaUkjtJZKhSFj/0pnz8dT5IE1ajUpu2uOZyATs/ESTEUhWCU7o+V/z7o/6+Pbqi6/nxy4Ay3ooPxVCvXujRfhXAhh/IQIRaoKoRXMoiQR6rZQiWVE2IpNp5mk9liIstHU8y5fto5zLoHueNe1ttIH9eSbjHpFZPHtexpn0hUMydi6riHhPpouJXzyUy8nXTKaGCU97bjtsLB9ci9ucL+uuC9xzpuFt13BM8t1n6Ntq6z9i3OucU6thD3zXp6XyaODTagsfFBwV9BsiOBEcsdsdRhxAlTnvDlQVEcVcV2tdIRq1KlOuWKfahQjsaJQKhwFoTPgpDLkzgN5ONJMg8LBN1guA6KV1NZ5iyY9QcygRCUytA02260tOEYTKZgNAGNlprJU8FIjilWJAXM0pP//x/jhWjfeK4gAEAHQDVBuy9TfDOH8mmYTxf4FMTHc2wkQYfjVDBKnIbQ0xASiODhBBVLMed6ye1Rdn8M2yXE0S+4u5CjCblbsKcGeTr4aQf3d3B/Le+sQ65WwTWkTiesf8L69VKgU7DWUk+Ys9uEewWxL2L2OdqzzHoXCccVzHaRdF6hXFdw+6VSdF+izgAf05iQTCdGaKiOwYMiXSl3KuUOV5lwlYlQ7QvVQa3aqFWbYnVUrU+E8gDBxHSWzUJ8Aa2geC0cxQLBgs+fPznNR2JkKs1HY9TxST4UhdI5kqBrYnXU7hrDMZBkoGhgMgWV2jiWhKMJqNHpawAohvFvQf93Brb+m8VjNnsPAE03Nd18nu9pAEgaaA0UvtKBSDGeowIJ1B+F/UHi+BT1nBSOT9HTEBmKs7FUMZEpnWPdN8qnXzdiz7rp/VbG2spY6zlnE3J3MD8XPxqx4VLappTitbxDLcWasLOaPWQjT9rwUfJoBXau5e0rhGeVPl5HbVcZ70rxZIXxLNDuOe54kT1eIJ1X8OP79bS1nbHXE0ed3MkACTbwQpclBb5ZFlpcZVKsT8XGuNKcNJudZrNTqgwrtXGx1EdwESoINNuqNeROz+SKfbggBkOo15cNBNFEko3EKN9JPpOjWL7ZG5qyBqYKGE/BVAGaCaYKKFeHkXg+mUWHkqJT5HcRAAAgAElEQVQDMNW1/wHQhjl9CdoEs+wGGACMFWNWh5JNILakHCacxRFvMHsaojwnBYcnd3yKhuNcMiumcmIqJ54jdy8WrQt13/Vh9P4kszPJ7PZS+53ETjtrG8CuLnLSgjzV3HEdPqkVzqqQX8EOOsmHxZPrpHMFOVqAD+YwyzLj3MSP1hjHFm27huwuw8+W8IMN6ugacbCZf3Ie379Sdq31I3c1xA4Yn8Sl+3ikWixWi0W21OXKPUEclGujRq3fbAzL7QHGlxmxlSxQRLFVbkm1LmgNQa0DEKqfgbsOLxaON1w+xusXcgVJqMutIWiPwFABzQEYyEAGYKyB3hTgXCeS5nJYbfaw2Qey+U2SLWtAN8FwAnQTTFWgm2A0AboJVB1MlG9K2DpQDKDpQNaBbADZAPJUGxpA1oGimbKiqbMxd6oOikI9Es2cBDF/EPOHsFCMSuXLMNbMo/VkrnSOt8zT+5fRnYvozkXKslL13+5nDhTMVU8cdLK2FuRtQd5G4bSNBRpIQMyf9DKPS2c3cPsSYpnHrEuYdQm3rpC2Ndq+xTivcc6bnPNm0XWn6LrDWG+gu2tF5yp5MIc8u4DuXGQcW+3Ioz4eUUv5Cs9XiwIv9oXqUKyPKw2p1Ri2miOu1haavSRMus9iECnCVFUGQGzpv3r9iz9+vOY+IX0BbucwF093/vD+rXINMOVxrQtGKhgqoD8FK9ceP9z1NIeg1JB/8OPfbB8Fz2LkWAMyAIMpeLofanUnkgqGE1MHQJ9xN4Gsgq/uHsgqmNWkXvYKFAMYQDOAJmvjqToygKyDqWpODCC/EGEDA5ia8VxDMhgqqVw5luLDCSaeLqYhMQ2J8XQxHGfO1Y63yq41xrKI710p7FxBdq8iB8uYZVU4fVANP6klDlppa7/gHROnA8zfzLkqgZukYym/d6lwNEc512jXBmnfwG1r8MFqfm8ZPdoqnTzoJiyDtK0TtzTC++LpPdK+Be8s5Lfns7urhcMt9MxWyQUFVhD5Mi+OSnWp2pBrTaVVH7Vqo/ZYj+cJUmhlMZ6rDP/X//BnFnei1gX/95/8w5WlB2+8PffX33vt3Q+3/vw7r/7sV+d/8ovPfvfO1uu/XX3rD1vzS0eNDnjjrfVXXl9w+7haC/z137y9uun+zvf+8Dfff/9P//K3//iTC59feHb+/O3f/37hs89u/fCHb3/80c3vfvfN9/54/Ze/+PKHP/jj+S8evPfe1ltvLb/99uLrr1/qD4Cuv0zEZ+dhDQMYqiEbQHtRIQGaoavfZPOg0lBwpp0tlPOImEcrqXwxnuaSWf4ctv0ltX+Fsy4JzjXeuUHbVpGD5fzOPOG8SXtuU777/NmTWsraK3jbkKeStDHuFdRyFT64gtsWWc8m496knJuUczO/u5TdXsAs1+qhZ1PYaxCngA4BLtaJb1fO7pd9d0rHdzDrjdTTpeDe3ax7l0RJlmAovsOLQ7EmVerTZm3YqA4gstQYKE5/PJ6nqFKXrQxlALJo5c13rvzop+94TvFfv3HxyAG9/8mNd97fPLDlX3l9cf2a58Hj+N0Hke4QzC0dfvLFA6uTwGnzu3/7hy8uPrt4Ze/8xe0rC0e/fGXh4pV9lxt68MDncEBffnnX5cKuXHniP+F3d9IP7gc3Nxw2K+xyopcvP3jrrQVdf65vmpXiXgh01PF0qAPVALpmqor2TXlEM0B/MK21NJRsxDNsIssls3w4QYbjZDLLn+Psq6xtmbEu05ZFyrJMW5dp2xpjXycsq7hlBTlcQQ9XGNf18undkv8u676JW65iR1cJ6wLjXKGc67htBbdv0u4bmP0G7fmqEtkfwl6ZDE2JkISHZTLaTLtqCXsjYavHrYx/L2e5G7HtZ44d8Wg+nUTSkFgg2ww/EESpURm1amNWHJB8x+1PC7VJMs/Hs+zxGRRO0oEogdIdnOmnILHZA1MddIbg0J7YuH1XaHQVAFojeXbtTXUFgDzBQgRHFMVqd9QeKxmU2vrqvgKAAlQdGLKhfWsVfm6qAcayqgNw/fYthMB1YMiGPEvBVQ2oGlB10OkNG62mrCozX9aM50VRVQOt9pAXqhmYDsWg01A2kkDiaSIQhX1nWd9Z9lz95GbFe63oXGesS8ThAr4/jx0sYAeLpHUNt6zAe4uZp1ey2/OFg2X4YDmzPY8dXsGPrpK2JdqxjFmX4YN55GiVdl2n3Hfq0V0JPdGZsM7EZCLUg07qCSfueVSOHI0LJxodmeCRVsZLRM+QoM9/Eg2cJk4jRDTN5wsVgu6IxW5dHFZa8nEgl4J410kKZzuBGBaKk5EUg1JthGqT3EAxASNIpZreGwPFBOVmTwFgpIG+rPdlXQFAMgHBV+I5dMfqIoXqLDobaUB+Hj3oOjBGsqQDMJKViaKOplp/NJ0ohvpin+wMBzoAU13WgD4DLU1BfyA3ml2aLRZLgqyqL+vOkqyUK3WogCXTUCZbiKXRZI6AcYEptoqVAcU1UznuNASdyz+9WNi9ShwusvY1wbVZ8myVPZsl9yZrXeZsK6xlidi7iu9eJvevkvtX0O2LrH2Rss6TlgXKtohbl9GjRdS6QbtvloJPB5BTIoMjzD/CQ1M61i0EuJAl69wW036Vz4MqDqq0IRJ1iqTSqVAICgbzxwHCFyRDESqRFjBIoLAqRrcDEdzty5yGENdxOlcQ/UEYIRtiQxYbsmKCck0aSEA2QH8CGKHXmw5UoA+U8RSotW67L0sDWaLLxQJNxPMZrirUeg0VaApQVaCoQNHBRAcTFUyGckcHqqSP9ecSSX0wHehAHUx7OpgqYNwclHUwmQkhNRWMx6BWH6AYTzOCrLys7oPReFoUKjkIzeZRjGCFSrPVG4+mhqQCxQCyDhrtKUqWzwnuLc65wVhXyKMl8miRtixz9hXescZYlkquddGzWXKtC87VsmtddK8LjlXRt8k6lgjLPGVbpB3rtHOdct1gvbcl7NjkQhIRqCas1aRzRITa8Bnp32tAYbkIm2VkSqclJg9qtNxodHgun+NSSdIfpt2nqMcH+U6RWBBORbFIknafZP0hxOPPRRJUMseTbKfRNSsNZSABsTEVqmMVgGJl2BkCxQS96UAy5fa4NzEUBZhTYPTlCcbRnoA/jUAjbSIDbayPVaBJYCyBydTs62AyVLo6mEr6WAXyRJ0Mp0Md6CpQdaBOtNFQ7uhgqoOJCkbS5Lno1DDAYKgRZImk+YmkzSiruvlyjdYNYAAgac+ro1MNzCqlkgJKlf45xrZG21YpyzJ5tEQdLdKWJda6xNmWOesia1lgDq9S+5epvUv03iVm/xJzcFlwrbK2Rdq6xNpXKPsaYVlGLeukY2tScA3ythF6rHNhiQpXkzb6bJcJ7E44aEhnh0RyRKYkFlaK2KBc7pfKpfKQZtoZtBPLViMJPhChA6f5k+O0P1g4Ps3H00wiw0KIWG0opeq4OwRCZRBPE42O3BubwymY6oDi65IGpjIYT8BwBAQBaBpQFNDpAAhS4vGu28NrGuj1gSSDsQQ0A3QHAEG6gqDJMhiPwUxhk0n3ZjczGw5ApQIGA6Bqz4fJz0xRgGEChqnV6l1ZAYORVG92ao32aCx/A9r8dofsRUNSBWKtd451rDP2Ndq6SllXaMsyY13hbCu8fUWwrxTty4JtUbAtlmyLZcdyxblSda8Kzm9A0/Y1wrKMWddJxxZ3cp87uSdG90fo8Qg/q6cdQvSoFLM2C9EOlhhTabUI6yKplvAWy1VwguU6fLFHCgrKjnOFRjRZjIaQcAD2nGSzUIlkOqwwEOvTLy5uMMVuva3+6Cev+YM5XyB1485Thzf0/ieXS7X+xbn1y1ee3bx1PD+/7zspbm/nXC7u4sXdK1cOfvzjC9/73nseL/1sO3kW5NY3jwh6NFXB73+/4HTmPR7M7UZu3nDfuO76/LP728+SW5uuzz+7VygMt5/Fr1+3BYP8rduOTLZ+4/rOndsHX399EDjLj0ampgEDgG5v0ukNa422WGk02z1JNr7x629trS8zo3pzeI51rM9YM7ZVxrbK2lc5+yrvWMP3ruJ7V4m9K8TeFXL/CnUwRx/OMUfzRecaY12iLUusbYWxrZGWZcKySjs2szvzmWdz8OEa7/u6HHwsnD4QAo9q0Z0pm5TohERGJDIq0SmJTrdZqsWQDNsoi4NSC7BVHcbb4SQfDhXCwUIoWkCJKsU2a01ZNcCFS2v11rTemv7zL3+7e+D5xStvLSzfeO/DC7e+enLt1sM//6vvb2ztbl7b+9W/fHb7jvONN+avXn3yq199ubp6dP783Z/85KPv/+CN37115cNPFr6+d3QWzmgAXJ2/ncnx/8f/+Vd2R/yVX3/CsOM33rj4yiuffe97r7399tyrr3124cubH3288uprnywsfvX7P3z5ycfzP/vZm79+9Z1oFH7ZJpCmmqzq44ncaPaKpWqt3htPDGkKen1FM77pfM/uJdlstgfnGPvaS8oz42wrnH2Fd6zy9hXetsxZlzjLImtZmFnRscZYXoC2r5GWZcK6xjg2kaPV7M586tl8dncpf7gOWzYJ1+3i2cMpm5zQ8QkRHuOhEZGYUKkuz/SKrFDqiZUBU1EL7DCeLfvD5Kk/d3aaS2cZGC0J4qDakLoDgxM67Z7WG5qdgZbJ0yMJRBOF7lAjmApGlZNZfDAE7Q5Asd5gCAhCymbbNhuSy/Ut1lwyWa/UzHJFn6qg3TO7Q13WQLky0U3AcsNSedpogkYTDIdAKGkTCRQKbd0AQkkmqa5uABSvd/tgYeHm229/9vkXC2KlPwvyvt1R7PUnNCPQjNhoDuuNIUWVp7L57RdmxPuD6TnaukxbV2jrCmNdoV8YZV1h7GuMbY2ereDWVdKyQlhW8KNl3r5OW1YoyzJrW2Vtq7RlmbYs84518fg671ynLMvk0SJ+uIAfzFOWJc6xRnnvlkPP+lmrTvlNPmHyiT6HduhCtdpluWoSqQVSrD9C+MJ4IAQFglAqi+NUeTDWmx2JYqs6AKVKdzQxm52pZoCxBHQAxNpgNAHDMdBN0B40+lJH0qazic1FsRJNZEPRZDKT1QGYbW6S0RrINQ00ddCeRR19qaWBqQ5UHagjZayYimIqOtB1oE4NSaixxSoze1P5Vj93qjxPT/rDoWaYugm6/QnNCCxb7XSnrbZM07V6fTgaGaoKVO2FfhUATQfnKMsSZVn+NmjKskxaluGdq4XdOWRvHt1fwA4WZ4YeLHL2dfpomTr6FmjrCu/c4J3rReeG4N4U3Ju8c52yLmMH88jeldiThezBBu3+qhp61s44R8hJhykMijjP12CYOomRnhB2FqejWSGVoeNJEiMEhq/VGsNWR2p3p83OpNWddgdqd6B1egrLNwZjczA2ZRX0h0arI0vaUAdKf9wfTAb1dkeoVBMZKJbMEQyrA1BrizpQdTDUwXBiVGRQV8FoqLR1MNXBVAdqrV2BcLjWrsuGrAFNAdORMhCbfLVdUsFYBaPJ1DAAmOEeS/KLDMV8QXxaLFXLYmcw1Ho9rSh0cjmSosRSqVWt9vr9qfGiE3aOtiwx1uXZ6sza15jn/rtK2TcY5xbjus55bs6+np313GI8t1jbOnW0Qh0ts7Y1zrbKWJZZ67LgXGOO5jjrYtG2KNgXBds8b51jjy7T+1+iRyvI4TK8twDtzkGHG7T3azZ5Ukdj+RySiGd8USyQotNoNU82c3AxliIq9XaxXGeL1Vqzrxmg0R5OFdDqSrIKmu2JZgBVBxMJTBUgVkeyCiZToJvPDwgNh0AQpEiEDQSIojAZDIBugsHI1AGoNpsz/9UB6A2fq/Z1E3DFdiJF5uCibgJJBroJJAWMJHO2m02Ul748G69mDsdDzdRegu4NpFK5LlZ63Z7S6Wjl8iAeQzIZKp+nYZgtFuvjsT7r8J5jrMusbYWzr/GOdc6xwdrXads6ZVuj7Bu0Y5N2XqOd1yjndcK+hVk3Ecs6a1snj1aoo2XGusbZ1hjLMmddFpzrJeeq4FjhLPP0wWXm4LJgX6i6V+reVc5zg3Ffp2zryP5i8tlSanspePggZn8aDsXD4XggRaexKsb3EbabybOBMFypd+qtfm84bXZG1XpvMNYa7XG3L1cbQx2AenMyHINyZTCrZ7Y66mQKBiND00G7o0tTkM9X0ulyOi2Wy1PdAKoOdBMohiGpqg5USRvPmiMz0IMxIOkaVBBQvNLqaIoGVAPoJuiNtFZ3Onun1enOmA7HIwOYU1U2gKkD3QBAkqf1RpcrVsrlTqcr9/tGq6UgiIAiAgQxuRzFspXRSHvu0fjBHH4wRxzMEwfz5OECebhIHi6RR0ucbZ21rTPWdepolTxcoY5WWesG77hGOlZQyyJiWcBty7htGbEsoJZF0rEyK5n+eyMOlzjHBm29Qh5eolyLmG0ufHQr4bgbDCTSqQLCycUGQIvjYFoIxqFknhKqo3J9UqpL3THgKlK1bQoNc2KAf/qXT3BB+eHPP6kMgNAF+16SqILqGAwNcH83MtRBawLqA3ASLefwYThdLzXA1ATNAZAMoAAwUsHsePPvP5oXmupQA3zd+I//9WcP9+L/13/5ZRIex6FJXwH1Eaj0gS9e41qAaYLaGKgANLqmDMBQAZUukAAY6qAxBu0p6KrAHcQe7J0ibK01Mlix3h3LuQyZSWHpFIYW+EZjbBjAMIGsgHOcfYVzrPKOtaJzvejaEFybJfdWyX2t6NwqOjY5++YMN2vb4B3XBNcNzrtFudYo5xrj3mDcG5RzjXKtcd4t1rPBejYYz8bsOeNeZ9zrtHudta2XPTeKrkXOscD71hnPStJ1P3f8JHAWj8dyGayP8UqO7AbTQjxHIJRYaylsqVesjGttTQbgf/nf/zRVqFc64Ac/fe9PvvMv/+HPfrF5z/efv/Obf/jVhU/mdl59d+vy6u5f/eB3739x5x9+/vFPX7nwk1cuvPbWwl/97ZufXrzz6u8uf375xj/+/A+Pdt1/8pd/7/LHxhr40+/+9Ps/fqMjgaEK/vS7r/31D373X7/z5lsf3PxPf/6bV9/efP3da+9+fv/vfvbJq39Y+7ufffSdf3z3y6vXf/KLt19768Lb783/068++c4Pf/vfvvubv//5p//bf/rRz9+4tLD17K0PF4uNUU8GKgA5jEonUQITykKn3ZQUGZgmUFTQaE7OUfZFyr5I2xdpx8yWXlyXKPsCaZsnrHOEdY60zVP2BdqxyLrWSPsSaVuinSu0c4W0LZH2Jda1NjPGtco4V2nHCu1YoRzLlH2ZPFrmnZusbY62XmW9q7RrOeG4l/U+9p9Eg2eJs6QYzTdDmZI/zqUgmio2uhO91OyPNSDUe1ylW2qOSi1JBmDj9vav3vzoyur9B3u+N9+7+vVTz+3H7kcHgaeHkbn1Zw93gxcXH15ceLiytT+38uSd91ee7QfuPnI/2fVcuLx1fBo/f3mZFioaAOevbrzy5vutIai29ce7gd+8ffmPH1979+OtX7x+6cv5p5dXdjbuuN/97PrHl77+0S8//Ivvv+byxjavPfzqgW3fGrr9wH1h7u5nl+/efHD8wfmbG3fsx8HCF1dvElxNbA51ALIwhhSoZqOnqs+VN4YJRhOTZivnSNsCaVsgrfOEdZ6wzOGWOdxyFT+6SjsWZ5Rxy1XSNkfZ52dG2pewo3n0aA63LuLWRfRoDjuaJ+1Lz7HalwjbEmFdxK0LuGUBs8yju/O0ZZU8vEQcXKRcS7h9Pmr9KuV64POGfMdh5xnpCTGuAOYKYJEUAhOlAlUs1jqs2Cq3hkJ9MNZBVwK1viZ2tJ4M6gPAN5SuDAYaoCuyBEBfBuU2kAzQHgOMncSztXBSYEpKdwQUE4xkMJLB9IU6a6QY8otu62A6a/eBUFIMpyr+SCmHj1JID6IkT4jxx4VtW/LBfljWgCSD2TSaWZOsr4CRDooNIDRBtQtgqsmJnWp70u6PEYJu1Lua+vwLb2ag+0MNxflzhHOVnJlrlXStUK4Vyr1EuZdY3wrtWSTdc6R7jjmeZ30LzPEc5bnCuVZp2yJlXWAdy6xjmbIu0LZFzrXKOVdmNnvO2JdmRhwsc45NxjpPW+ZY7xrtXkk67+eOn5z4In5fxOEnHX7SdlKw+gq+YCacRDMYydWaMMM1hhMFgGgWUgGodgcDWR+p5tQA3bGsmmAkG1MNjKa6AsBAAsMp6AxBOid4TrLhGKHoYCoD3XhetjcBGEuyoikmMGfaRlkDqgF6Q7PVUVJZ3n2ciiTodL4Uy/DJfMkf/n8pe8/faNP9vo9/R4AkCBzLlnQUy7KRBHEsyUmQIC8Mv8h/E8iWpXN2n0IOORzyKfvs7tl2dp9GcvrcvU8vd+99eu8ccgrJOy+Gu3tkaQMI+IK4Z0jwxWeu+V2/dv0upch6Nblp1mezyW1w/5iSXq2D6TJo9naSPjT9henNTXc4XQZ+ozdfbieT+Xg0vd2s9y0J+xto74OgP1pUeeVATYXU1LGaCmnpYy0d0jMhPXOoZw4tOKQDz9X0p1rmiQU/s5HnJvREy/zGA8J2KmQlj/ZYreSRnQp5QHjP9+/LjIX9zEsndWgnn7tw5CfQFFmiyBJI2wBppQklhckQUUaoKszkoxBCV1gsX+Q08/ouqPdGnfF8utoaXnP9ELQH08FkudoG1+uHx0Fhm2C+Cprddanm0nldUjvj6WMlcF9kegiC1e3m7v7uIXjYpyAeS7QPwXCyNexxoWxmi1ah4uxBUwWdLhms0q731sv5LrgPdnfB/UNwsw10a1So+mRO5+SOZAxtf6xZPdttL653++kcu/t9mfxhX5S53d45fpvKlg7q1A8+8TsX+8aCf6sBr+XUCzER5uPHcvpESBxxsU/5xFM581wBDsX0Ezb+ayd9bMafG7HndvLITh4Zsedm/LmTPtajT/XoMyP2zIw/N+OHVuLQShzZySMjGvbSL+3EczP2zALDejqUT3xVAb6jiDJNVgDKAUg7Q2gZQoOICoiXsbwQh3PZmkaWpJrsoExV1LzuaHWzCYaT1UMQjCfL5XK9ut70e+Pbm+1ktlusgpt1UG9OqzWzWFJbrVmve/141mGzC4JgNh0Fwd393Wp9O9t3FKzX6+VyGQTBbvcwHM4Hw5lf7ztux2+M6s2RrPkkUyOzbJUz+u1hcBfc3jwED8H1KiiWZIysMXkpDebKNaPeHBlmazZd7bZB8BBsb/btv9t9yu8uCEazmaCYKJU7CFzmziJvVGjCxjv5tx7xlQG9UjPnKhAWkyE+/kRIPlPBIw06kjNPufiv3cyJlTg044dOKuSkQnumbuZEu3qiPbJ+biUO7eSRnQo5qZAVj9SB107qyIo/t8HTn0BjSB5HCynMSKJ6ClcypAaTVRAvJ5AcmuOSaB6iKhdJlClLGF2mC5wgW5xoeH57vX6YTpa97ih4CObz1XoXTBf3i+tANzs4Uc0A2dFovT/As/vxAOD69npf1A6CTRA8PNzfBUGw2WzWt9sgCB4egt3u0TjsO0rHsy0rWExBKFSUutsMfhwnM5vfFUtyrqiUqka2IMlaU9MbltPp9ybbTbDvVf2xaHt/H9zvgqDZ7VZ4mcyVDqYssRSZjVa4M8tbI78UyVEl3clHPeJ7KflZ+WOocnEsJCJy+oUKvNChV3Xo3Ewca9FDK3nsZk7dTMQDzhrwSyd96mYiPnhWh8598NzNnFrJYz125CRf+JnXfiZsxZ9ryZANRQT0Iwu9JfEyiZczhJMhHIA0ANJAyBpC1gBcBXAVxBUQVyBchnAZwQUEF5ismi8YbM3R1E7Tn46Hm9Uy2K6Dm9vgdh30+tfVqkYSFY6zhv3r7fr3wuT7IHh4nJgUBOtgfwL0cXe8C35u5Q222+3dLggegsFwUamKTK4miOaoNwp2QfAQBHfB6uau0ehXagqTZ3NFvsppqubW6/3JaLG5uQ/uguA+uAse7oKH9f3dzW67vg+ut3f17qQmGgdTlphx5JwnlyK1kqlblVnr9MZgbjVspSALKT2sXrnEV0IywsWOpfSZmzk1EyEjHnLSYSd9aiZCWvRQjx02kVc+eGYlT/TYkRE/spInbubUAyL6VdiKn9mJI/3qqRx/bmbCLPS2kvn+HwuaIEWSkrKMVCrqAueYeqfhjbutxWy+my/vW+1ZpapRVE3gnWH/erP+O0OkHvuM7q53m/n/D+j7+8fzVaPxUhCNUlkUJWvYGTxs7vc9d5tN0O/PZM1lBYMVDElxdN237dagO9ncPqZHV9vbzcPux4P5wS4IepOVYtYPhkV4UID6eaBfAMdleM7hNzK11XOBU7xRiKUA3yjYrYqNq0kH+05KvNbip/LVsRw91hMRPRlR42E1fmqmz/VkRE9G9OSZmT630i/M1LmWiCixEyt+7iZfeekTOxEy0mELiLDw+yrwlsQrJF7JEG6GcAHSBEgTIVmEZEHMAjELxEwQMyHMgDADxjQY0xBcgzEFQkQQEVBcorNGsezV2KZpD1x/rOqdfFFlspKitqeTu/v7YLsO7rb/Ra/X9uF+/TgWZT9n8O/gvt8fE7xZrRvNgSiZHG/Kit9r97e3j3e63T0Es8WN1+rZflvSHM2qa4avqG6rOdpuHtP+P32G6/tgcRv0xjeq3SvUjAMDeGeBH1zkokHEOtnkoACMKsCkCl2L2LiSGVdTa5UI3Nxaw/vFKwf7rkt/08C+cKHXNvBST0bUWNhMndeRz+WrYyUW1pMRM3Vups71RESJnUhXIe0irF+eGtFn+tVTKfpcjh3mE9/kYl//Y0GjhA5jKogIAMSDMAejAkZIBKVSDJ8vKrmCQlJ8Lq8YZn8x/5nk4+2NjyeJd0Gw+yXQDw/3QfCwWe867b4kWyynSpKrG81eu7dZbe7vHptpbtZ3vdG8PZjodsP2O5bdUnWv25k+tpnugl0QrLZBf3JteR1WsnNlCWM4EC8fsB/D/OWpGD3XUp9Z4Jd1/NsW9UzvobsAACAASURBVEM3+66Xe7/k04FDBg45ZxMt6vtO9u2cjQcOdWditwo4rcXq5HdK8qUYP1fTr7X0az3zRs+8UVKvhNiZGDtTU69M8As7/sKKvbATx27yxMxEzEyEhd5z8EcSr5J4NUN4GcIDSAsgLYTkEJKDMBXCVAjfS4Fw5dGMUApEKiAlg6QMkFKGlDKkmCbENFSBUA7BBAQTKEbjxW6jeTuePJb7fp7E+hAEQfDw8HePtv5egn53d/cQBJtd0OmNZbUuSK6itjWj1+0Mb262m+3DZvewC4Kb7X1vuuiMZ3az53dGXmNoed1+73qzCXabYDbeOfWZYvRKNYdgJBCrZZAKiHEoJR1Y4Bda6jMxel77cFJ9f8x+PBGuzuT4Cy312kO/7uc/DEsXLep7H/9mUPi4VqAHmwg8OmjkAoeasnEH+UpJvdLSr+XECw/7elC8GJYuGuR3Bvi5AbyxoC+91Gd2/KWdCLmpsAWcWUCERz7KROwfCxogZJBUQEqBaBWkFYCSM4SYwgWUEFFCRHERxgQUF+msUa54vNDyvGmnc7NY3N39bIT/Xgfp74He7nb7RXlze9fqzEyro+pdTe/2usOb1Xa9uV9v73dBcLN76E0X7dHUbvbsZs/yuobddp2+5w0tvStwDpWTMZKHcRYhOJjgIJyFCAFjlIMF98O48m0n+7mLnunpkBR/Jlw95S+fcBdPKu/+tvLuN2L00ALO69ibbvabSfntoBKb8umVgixluFO4NKCvNOBLG/3Wwb4b1ZI7i9oYxKAS88gf6vTbXvGqBf/WSb4yoofG1aF49Zz98Cl9+dtC4rt/CDSPkDyMczDOQQQHERxIcCDBASQHkFyG5jM0n6L5FMMnGT7J8AmGT9AcRusoqSGECuMKjCkQqiCYjOIqRavFsqOorWZrMZ1v1j8NLP977bn7x8fWr8ez+SvV6EhqTzdHne7oerW92dzf7ofQ3Ae9+XVrNLVbfdVrKWZLMVuS3CiUVJLgMKSKkiqICAAiYKSKMwaMyxlUBDDxYKtFd0bszozfGfFb+XLO/jAofN2mv9BSJ3o6bKRP5dhR+e2v89/+NXfxzIFetvMfO4WLTv7CI78XE6/LH8Jc7IWFfHPvMEGj+OBlx2zSQr6xsW+XEhQMhcClH2Twpvpunv+uTX3pQC84+KNMRP+xoKGsCDBCiuYSJBun2ATNJRk+lRMgXAZQEUAlCFcQXIVQBUIlGJVxUiJImcmKpbIuK67fGIwmi+Vq80ug7388MDua3pjOoMY7nNiynGmnM7q+3t5s7te7/UjZoL9Ytcaz5nBmNrq627X8gaK1mJyEIlUCZ3FKy0BcCqjBmIRRGozLACqCmHQwLF928+872bfD8uVSTN8o4JxPDkoXvfz7QemizfygA2/U1CsD/FxJvSq/O8x+81f53/11+f0z7uqYj7824G/6NeTOqy3MyrYhTcyynk1JTLxvFG560nVHCK479/NmMPGDqb9tW12xyDPZIoJCUAlFq2lCSWJSGhNgWsEpDiVqaYTPYAKIyzCpwKQGkyr46O2pIK5BuA4ROoQbIK6DmA6gOkCKvyfhJ8GMBFJCmmDTBAvSPFnSC4JXVVteaz6c3m0efnYPtsH99vEIbXB3/zAcT+p+p+53Gn7fczr9/ny53G33eaKHYDxZq3pLUuqK3jGdkdtYOPW5rA/LrE/ldJSSMwgPYiJMSCAmZhA2g3IwyeNZ5YCPRvYblwV/2aB+1y98GFejMzY+rkbH1Wgv/75BftfNvZux8WH50sO+HhS/c5GXUvxUSZ67+A+jWmptl4OeOtNLS6vaEiiRiEpMrKfnFy1+4ldmTWXe1rZdIxh7waQVDPxpvdkxTJzgslmZKLpI1oIoBaIUlKhBaBkiZIiUIVKBSAUiVYhQIEIFcRUiNJjUYdJESBOhLISyENJGSOuXQEOMCFICQHIZgs2QLEQLSFbE8nKZtWS9Xe9Mh7PN4nZ7e/ezc7dvPuoPR7ZVty3ftduO3er359fXd3vQ213QaI7LVaNYVmu8K2sdy5s69blqjipcncxqMC7AhIyQyo+SIEIAcRbAagfVd8+Ey2M5HpFip8LlsRQNW8DrBvH1IP+2l/2+RX7TIr+ZVS/vDXijZMbljy7ySoweshdHDvL5XADubHptFa41ZmmWJjLjFDIidmEWUxOruGyyY6fQd/hJQ1k15Nu2Ggz8YNa56fW7plku6ZLo8/q4KvdyFYcqGAzDkWQVoSWYEkFCAHAewHgQFyBCgkkZImSIkPfbI/TzGlcBQvovtYdOCAApgpQIUiJAChmCS2FsEq2BaBWnxXxFYyVPd1rN3nS+Wm+DYPvYnhv0+hPdqOu671gd1+4NhvPb9cPdfbC7CxbLO91s0FmOZGq5olLjHdXsW95Es0ZVoU7mVAjnEFyAUA5EahDKYiRPMjKdl5m8cqAlz83MKwt4rSbOah8Oyz88qb1/Ll6dmJlXRvqVljzX0y8b+Nfj0odR8X2L+lZNnkixIwt8PeeiQascdNk7t7JQqLVbGwqkkU3qTLwtkasmf9MRZn552lSve+aqqcwc7rauPfTdkefp5bIsNXxvXO/dO+2tao95tSeKLs/bRF7DsgpCSSDBAxgP4AJISBApw6QCEXsnRAYwGcBkAJUBVP4l0GmczxACSIkQLcOMDNESQAoZggfQCohVYbyMkFUiWynWZEkzLa8xmV+vd/fr7UNvMLGspmU1fXfQ8If9wWyzDR4egru7YL7YmVYzVxRzBTFbkCusJWltwxmq5pCVmtmSidEShLIQysIYh5Eik9dYoWE6o0bn+sCIh83kqZWK2KkzM3lqJMJ6/ESPn8iXh+pVSI2G5MtDNRoyE6dWKmImTpv45y3ii0H+hxspcW+RDza5s3N3Tn7jlHpV0KSvGqX0wi7sOvy2w900KvO2tupbNy155nLrhhr03anvmpWyoTU7rdlgGvQnQbt3U28t241hq97n1UZN9ku8na3oZF7GGAEmOYhgEUpASAEmBZgQYEJEKAmlZIxWAEL+h4XLAC6DhAwSCkQqMKXCtIbQOkrJCCnuPdwMXACxMk5VqBxnWK1OfzGarFvtme30XXfYqM/q9Wm7079d7/a9GderXaM1EGRbkKwKZ7CiLapNxegoZpdXGiXWyZb0bFaqVE1FaVr2oF6f9ge316vg/iE40GLHajSkx07s1JkPvarDr13ghZWMGImwlYxYqcgeunTxXLk80qLHeirsIa+HxbdrObXR0bUKrw3q3i3MZNLLRnXyoschN35l3ait6uWbRnXe1pZdY9WUF75wW1e2Lb1vGmalbBntTmvWmwS9SdAbbvuj7WR0PRkum4ObRu/abc11d8hr7SJrUwUVY0SY5CGCA3EOxDgQ52FSRCkZY9RfAg1TKkgqAC6nMTGNihlMBHAJJGSUlBBCfPRw8QpMVFCyhJHlQllS9LrnD2y3Z9k93x816lPXHfn11vL6drsLNtuH2/XDcLx0vK7ldhS9IesNWW/JelvSO7zSrApesWbxgue4o8n0frv7uZp1/xAcOMkTOxGyYkd24thNhb1U2EkeW7GjeibipcNu8sRJHNvxkBU72veaqrFjKxVpk19fc1f3BvJgovc2Gbh0rxSz0G8t/IeZhGz94spilia9rZdWXXXZlm8b/E2Dv/X4mV72uYqWpxtut9+edIfb7nDbH96MJ9vl5Ho+Xg7nm9FiO1ps+9PbRm9ueD1O8UucWawZubJKFWSc4RGShfAqhFchvAbi0u9JBnF5H+DApLbfRQFMyaByBnkUiEsgLoK4ABEiQoooJWGUgFFCtqBxYkPVe6reNcyBX5/X6wvLHjWa7evV7Xb3sNne7+6D65tdpzett4aW1zPstmq2FbMtG21ebVR4J18xuJquKfVOa3q7+jkeWt8EB3uOZuzIiB4a0UMrduQkjt1U2M9ErNiRdvnMjB25qbCXDu//0oNeiR+fFb/729q7J0b6VYv6blC6nLKJBvNeA7+yibdLDd/VSwudnGnErlFeduR5U7xt8LuOvG3KM73kcxWnWuy3J6PevDvctvvr/vBmPN0tp6v5eNkZXQ9m68n13ezmYbTYtQZLyx8qZttrzUxvKOntMu8wRRWjeRivgVj1l0ADmALiCkRoEKHBhA7hGoirAKaCuARgIoDyAMZDuAATAoxzMM6Wa7YgtxStK6sdwxw0mstmc2nb425vuN7s7h6C3d1jI91wsmr3pk59YHk93e5qVkcxO7xSL7EWXVQookKRlVJRss3OYra72wab22A+3Ry4yWMrdmhcPTOjz91EyE+deKkTNxGy40duIuTEj8zoczt26KVO3OSxefWsDr22U2d6PKzFTqTLo9rbT0vff1J990ROnNnw5538+6WU2dlU4OeCeiGoF26b1aVXvDbpXaMcNPkhh+o5rMkVZsP5fLQYTO76411/dNsf3U5Hi/nkeji7mSw3/cn1ZLm93gROoy9qXm+8ml7fz1fBZHnfHd02u0vLH1V5GyEqAMZijIwxCoCyGZTDaAWjNRAT9/4JjGswrkGYBqJKBlbSkAQSP2ufhoVwCcKlcq1R5Vu81JG1gW4OTXtsO2PbnQwGk9l8td48PA442AST+aY/unbrI9sf6HZfMTqy0RG1dk2sF6pWPsfSZAlDc+WiaJstQ6+Lgqlr/oEVOzSvnhlXz6zYoZc89lMnbvLYjh26yWM/HfZSJ078yE0eNzKn9XTYjh856XMjcarHw2YyYiQjauxEiYf11Hnt4xF7EeJjZ0r6tY192859HNWScxEcG/TCLezq5aAvBE2uXc7waNoqksP2aNQdd4fr3nDTH90OJ5vFdLVarMeL9exmN5rfTle7+c29Xe/JRn0wvR0v7qbL+8nifjTbDae7dn+lGO1sUQZQliro+apLFQyMVnFGQ0glBbEQLsOEghA6ShkoZaKkiRAGjBu/CJpt1Pi2KHc1Y2Q5E8ebud7U9abD0fR6td6n/7a7YLZY9waLVnfq1Ie2N9Cdvmp1ZaMrqM0y52bLOk2Vy0WhVlU0xfO9niq7OabGUJUDM3po/mgx/PSpnz51Uyd2POQmT7x0eP/sJI/rmYifPrXiISd1bsZPzUTYTZ97wJmbibjgWRN9ZWUieuJYvApxH59zH0NSNKKnP7OhLy3i627lYiWnHxxsoxOd7Eedygyk4qgznPTGndG2O9p2RpveZDeZrWfL7Wh2M7veThabyWIznN5YXtd0u9PFbrq4my7uJov7/ciZ4WRn2L18SaXyoqg13ebM9EaC2q4Kfr5s47QMojyI8iAqQqgEYwqCqwiuo4T+GNEQEkBIICGDP/rmhWqjwrUFpaeaY8udOP7M8SeOP+52J7PZerMJNptgMt00W2PL6RtW13JHhj1QzYFi9CWtx4qtUs3Ple1yRXb93mB4PZmt54u7bm+h6g1Bcg7sRMhOhOzEsZN83Ay9VNhNnVjxkJM8thMhM3poxY+8VNhNnhjR51Yiol+daNGQGQ+biRM9FtITITtz6oDnNnBmpM7UxKkUPeUvTtgPJ7X3x6XLYyH90gA/c9AvPfx3OvClSqYmenU2mM6Hs97krjvedUabzngznKzGs9vBZDVZrKfLzWh22+xOTLfjt8bz1cNiFexX9Pw6mF8HncENL/kYWSuxpteazVbB9DroDLZ++9ry54o5LFQ8pmDhtA5jEohIICojuIaRxi+BxmmdztulqseKbUntKHpP0duy3jbNuuO0fb/neV3DbImSU2XNUkUT5EaNd8usW6o5haqTLZlM0cyVbMNsLlf3v+9vbHfB7i442PdBm4kTI36sx0JG/NhKhO3UqRk/sZKPKI348f5UgBYNWbFT7eJYvTg0rkJ69Jly8US5/ESPPxU//lq+/ESLHhrxkJGI6PFT9SqiXJ5K0ady9Bn/7m/5d38rXoS4989L0W8sOtn2m91G2+ve+L1bf7htTu7787vRdTBdbGfL3fLmYTRde/Wh7fY6/eVseX99E8wWwWweLK+D2SKoN+flqgnBpVxFcJuD5Tq42QXzm2B+E8xXwXQZdIc7r7kUlX6+ZGOkiuAySqgEpWdILkNyP+KWAUL+qWyGUhpdMApVt8q7NdFjJZsVbVF0alW9VFTKJbVWs1jOKVWsXF7NFy2SlhFcRAkJIRQElwnGLFQaptdb3P7Yu3MbXK+D5W2wvgsOnFTESUXs1KkRP1GvjtSrQy16ZMSP7dTpvrnUTJzYyVMPOHczZ2b8pJ555SbPneSpnzn3gVM3feJmjhtwxMkcO5ljO31qp8NO+oULvPLBL+rQl2b62MycqFdP9dhzO/NKj58Vo18LwHu+zEo1gVXbkjVQ6zOnd9uZbAaL+/lyN11sl6uH4eTGcrpufTCcrMfT7eI6mC0eZovg+iaYzB4cb1wqGyhWzVdEtzVYroP1fXCzCzb3wS4Itg/BYhX0RneGPS3XfJzSYEyEUBHG5F8CTRecbNkv1fyq0BSUhqi1ZKMhG01Db/GcVSzKlYomK03T6mt6TxAb+aJJUBKCizil4JSGUVqu5PHyULVa7cGyO1z5rYlTHylGi5N8SW0euMDLOvxZE/28gbxxMi+MxKkWO9FiJ1bqzM6cW+kzI3FqpiIu8NLJvDAS4Rb4xk+/8tNnDeBlA4z4mbAPhFrIaRs9ayGndTDiZU7d1LmbPvfSr/3MZ3biiZ859BJP66nnHfRNHXjBJr+VwHc0RuZIBitoVMWi+XpB6XBmT/JGjfbEb4y6/WWjNVG0Zr05WSyD0WQ7XwTT+cNiGVyvguH4TjN6+YKGE5ygGp3h5GYX3N4Fi9v72epuPN/1Rje6PZC0VoX16JyK4CKEcCDCQQifoWoZqvaI+9GAKCChFGqNItss8/Wq2OQVX9SaillXrYaudQTBq1VtnvN0vW/bY8McS3I3l7cJUsVJjck7TN4lGStfaorKlFU8QW9URKfIGkXWwrJ8BqtgWfGggb7pUV+Ncr8b57/vkl/50GsrFdETYSMRNpMRI3GqxY71eNhOn1mpiBo9duJn+uWJdnFoXB1pl0/kD7+WPvxn9fLX7A9/xb/7T9KHT9TLJ9pVSLsMKR9P5A8hI/obJ/XUuvqNcfG3ZuxY/vCUefe6HP2KRgkGowBKACg+SYkpSgIYAc5JvGjXOEM3W7rZ5kWn2Z7droPJ7G6+CGbzYLEMFtdBp3fLi3WSEhG0arj1wWx5swvmN9vOcOE0+pJWL9U0hKghRA3BOQTnUELESAmnFIJWfwk0kTOJnEnmVCqvZUtyoaqVObUq6OWSViwohbxSLum1msuyXrni5gsmiksAxIKISDImQZsQqqCkUay0CzWNzPMpJJdC8gjNZrBSBi1ny/qBevWcf/8b8eOn4odPaz/8jR476tO/nRS+WwsXy+q7Pv1bJxMxEsdWKmylwno8ZCZPzUTYSZ81kM+ayGce8MJOn7mZFw3kMx986WTOreSpmTy1UxEXeOGDL+1kqA5GGmDETZ2Y6Vce/LmAXlWB9wxVpMgCQClpUkrhSgrf+wkCggsIIWCkRGW1YtUV5K7hTN3Gdbu/64+D+SpY3gZec5UtmjDOE4xitVd6YyE745rWzfM+WTKRnALSIkDy/6AgVERwGSUVhJAhjEdwkWCUbNGscF5N8EuslStpNdE1vaHh9lnJ5WS/wtuFip4tqbmyVqyaJdYps06+bFI5BSEECGNhnEdJESVEGBcgQoYI6aefMCHDpAyTyoGdPlWjh0bi2E6HlavnWuzQSByLH5+4QMQFIlYqbCSOXeCsR305KXw3KXynXoWkj8+ki+da7NiInxjxEysV8cFX4odn6tXR/rkBf+ZDr9zMuZWKGLHnXibcACJu6kRPvrCB1zxyxUEXNFWgyQJAqwCtAJQO0jpGKTitwjgPYzyEcRDGoaRIZtVswcyXbU5si0rPcud+60bWB1ROg3GezKp01aYqFlEy0LwKMVKG5FM4m8RqvwQaxiQE31MWIZRHSSlbMMqsz8tNSetKWlvS215rNlkGs1XQHd3KRlvW27LRVs2u7gx0Z6jZQ9Xss2KzVHOzRYPMqmRWJbMawag4rdBFh8yZKLUPQQUQE2FSRij1wEqdyJdPjcSxB545mVMnc2olT9i3v5Yvn6nR58rVc/nymZE4rsMv2/ibFvZ6lPuuhX3upM/2m6d08VyNhqxUxAVe2KmIEQ+rVyHl6ki9CumxYyMRlj9+YsYPneSxFT9UYhEj9YKDLwXkiiRyJJ5Lk3KalDOEmiE1hJBRUsYpBSNlhJBgTIAefWEeRHmUkDBSzhas/eQRlJQhTMBpNUMIGVzI4EIa539ff7cg8LMQQkYJGcZFEOVBhMMouVCxOalV4VxWbLBSnZMbhjtoD27bgxu3MVHNruEO3Oas1b/pjbad4abRWTn1uWaNJK3HCs1SzStW3HzZyZXsbMGq8O18xcezBoiLaZjLoDxEyCitHtjpsHz5TIsd7RevB5410ddOJrKXmTzZs1avnksXT9m3v65Dr6zkqR47NhNhN3PeRD4bZr+9rn2cFL4fMN+0sc998KWbOffAlw34dQv9XI8+06PPtMun2uUTOXqqJ1/UwA818ANFFiginyHlNCmlcDmNKxAmQJiAEhJKynshhITgIowJ+1+BCAfjIpnVCUb76SVISf+gfhE0LiGEjOAShAogymGklCuZVb7Big1ebvFKQ1Caut33W3OvNTPcgay3dbvvNmftwW1/vOsMN37r2vKmqjmUtB4ntStcvVT1ChW3UHbzZafMt/MVn8gaIC6lET6D8hAuIaRy4IHnZvLYSZ9aqbD48Yly9dzJROxU2MmcusCZkz41EsdG4thKnujxkPjxiZEIK5dH8sVzPXZsJSMu8KKFfT7MfnuvJAMtHRjAg5a+5S4HzDcu8EKNhnrEZ14mbESfGVfP9OS5kXpZTr8tJL6nqQJF5gFKyVByhtQAStvDzUAcAAsgIsKY/JMgVMJIFcbkxy8+rkCoCCIihD4GHeDfT0b/QvoUQnkEF1FSQnARwniEEMismi9b2aKeKxn5slGs2ZzcUK2+ZvcVo1vhnZroi2pLtfqGM9Ksoah2WbFRqrnFqpMvO9mCSeUMKqtTWYPOGXTRJnMmRmswIYOYCGAiiIkQLh1osSM1erjvVZQvn0oXT414SL16rkYPjUTISBzrsSMzeeJkIk76VI8ftbHPPfCllYqYibB6dcS/+5R9+wn//gnzxf9b+e5vtGiojX0+L7/birE990Xpuy7+2k2dOMljK/1qD7qY/AFDGQylk7iYxMUULqcJFSYkhJRBRNgT/H3QMCYjuAxjEoTu9UgZwZU0KqRRMY2JGVzaZ5xBQgHJXywIgD+BJkQI42FcIGiZKegYJSAED2FVCKsiJEswApEVCEZAKQ6jOIIRqLzMFFQ6r+zHAqCkgJEi9vh/BAgTYFxEfywYwqQMkzJESNA+K4uJB2r0ULp4aiZPXODMiIfM5LGTiWixIz0eMhPHRjykRg+12JGZPNbjIeniqZEIq9GQFg3t6zJmImwlT13ghQe+tJKnyuUR/+4J9/ZT8cNTNRoyE+Eu/toHTp3ksZM81pMvtMQ5C31UyESWKTN0EWS0DKWkCSWFK3tbjODqXuhehLYXhEgItm8okAFYBBEJwRSM1H6M6xSIUGFChUkNJjXkx/f/vmCMQwgBJQUY5yGMRQiBzmvFqlPhvHzZonIKTosoyaMkh1I8TgsQVoXwGkJwGC0QjEwwEkoKEMYiuICS0n5HeYyGcAkjVYiQfk/y4wMuHXSIz+1U2EqF91bCyZz64LkWO3IyERc4s9OnRuLYTB7b6VMrFVajh4/LOXlqp8/2u5+RCDvpcydzbqfPrGTEiIe16LFydSRfHsoXz8X3vxE//Ea9eGJGn0tXYTl6KuGxJktqii1LRkFo01UfKzgQYyKEBOEihEog8qif8kEoocGYglM6QRsIrgCQAMAijCkYqSOUtocLESqIKz+WE6VfAo0QAkoICM6DKAuiNYwS82WLFZt7dw2jBITkUZLHaYHKK7mSkS1quZJeqFgVzqsJjZpQL9W8fNkmsxqTN7IFm8mbBK3jlErQOpUzEUqBSQUi9hUGCcIlmPjRvdNiR3b61APPzeSJnQ770AszeWKnT51MxE6HjXhov95dIGImT5roG3fvOwMvPPClkz6zUxEnc773ne30mZkI67FjPX7ipM/q0GszfuimTxrgWQs+d6E3VuZVNfO+kn5XKfGKbPLWtCz3iJIPMcbeEwAQgcqaCKGkABbBZYI2MFIjGQPB5QzEpUEOwWWc0hFchlARQiUAFfcZ0Z+EkCpKaRAugZi4z2AgpLrvYkEpDaMEnBYxWkAIDsZZnBZzJaPC+QQj47S0NyNl1ufltqh2RaUrKB1J66rm0HAmljfT7YmsDXipw8s9TuzW+E6Va1W5do3vcmKflwY1sVtkG1TBQigFwEQQF2FSRmntQIseih8/3RsH5eqZGj20kifK5TMzebL3Q9TooR4/2q9oPX5kJSPqVUi5PNRix0YirMWO9w/ix2d6/MQDX7bQN030jQ++tFMRIxHWo8/M+KGdCDnJkJY41+Jn5fS7SuYdilA0VYCzegoXr0A2CnJpiM3ALIzJVNaCMTkFsDAmo6QKwDwA8wStE4xB0AZOaSihwJgMYRKEiiAmgpj0o0QQk/bcMVrfc8doHaP1fd4ZIdUUWMzAJQCpgGgVwmoIweG0ROVUnJZwWiSzSr5ksWJLMYaGPTGcqWaNVHOgGHsNZX0gqn1O6ghKn5d7rNit8Z0a32XFHi8NBHnIKYMK386WXIzR9gYaIiSEVA6MxLFy9cxMHjuZUz1+ZCQebfQvgz5VoyHl6mgfqpjJUzN56qTP1KuQcnkkXx4qV0daNKTFjrVoSLk6MuOHZvzIih9ZsUMlFlHjZ1XgPQdfkEQuS5egrJ4mpCQmAaSGUSpGqQBSw2l5HzSX2XqVb2aLdxAWPgAAGW5JREFUFp03AITFaYVgFBBlAbiG0wpTMOicjpAiQggwLkAYD2E8hPMwzsP44zs4oxRrXk1oFWvefjArnZf3WxxKsjgtUDmZKWhMQSdoeT+zNV+2a3xL0gaqOdGtqW5PZL3Pia0KVy+zezXKtUaxUi+U/XzJzxXdXNHLl/xCuVGsNMt8K1+tU3kLoVRw/60iJJhUDpxMxIiHXCBSh17YqbCTidThl1Yq/EumwwNe7KdK7INsO31mp8884IWTOTcTYTUaUqMhPX5iJMJa9Fi5PHTTJ14m7GdOvXTYSL000y9Z6EJArjCUJokcQCspQkrjCkBpCCEBKI/TSr7sFKueIHf91q3XXAlKt8I1FGOomqMKWwcQNgWUMUomsxqIcjijoJSEECKMCwghIoQIE/uNjsdppco36+31eB4MJoHXutHtqai2yqxNZkUYf3QwUJJHSZ7MKmRWobIanTdyRbtY8Uq1epltsGKrzHrZokllVZJRyaxGZXUyq+OUhpEqSqgooew3bYzUccogssbetwMwMYMKj6aDUg/M5Il69dxKnbiZyE9M9Xjol0C7mXM9fqJFQ0b8xEye6rFjLbqPxcNu5ryDfzktfL8ovxtlv/XAl8rVkZM69jLhOhCpA6dm+pWefFHJvKtm3mMoTeC5NCkncTFDanjRzZfdfNnVrIHTmHmtRXe4mV0Hzd5NlfeYgtoZbNzmvMw5EFbFaYFXmorRq3AuwYgYxaMEi5IcTvMYxSMEC6EVMitmi6qotvvj3fY+2D0Em/vgZhuMFw+d4a3bnGp2T9TaNcHLV0wqr5BZlcwqJKMRjErQGsFoJGNQWZMpmFRWwykZJaUfwygZxiSM3IPWfpSOETpGGj/uhCKACQAmgLgIEzJCKQdm8li5er73lPcunQtE9Pgvmg4XeGH8BDoR1qKhfbQtXx7ubXQH/6JPf90lf1uHX9vps72N3rt3WuJMiUUKie+Lie8pMs/QRZBWU4QEMUae76jW1Kmvmt2b/vhuOHuYr4LbXdAerFmpXqiYzd6NYvTInAQgpWxRM9yR31oa7ihX0rMFlSmo+bJRqlnFqpUtqAQjklkJo3gqJ7Oib7rjRmfVG+3G82BzH+yvxdrcB4uboN2/1axhTajjtEwwj6BxSiVojcwaTN4isypOKxglY5SMUwpOKSip7D05jFQxUsNIDSN1jHgUntUxRkdpFSGVH/1oCcTFg30Y4mQiPnRupU7s9GkdemElT34JtA++tJKnRiK8dzasVMRKnjrpM31vlC8PpY/PpI/P1GjITkXq0Csj9tyMH+0LZlriXE++qIEfeeSSwHO5bBkrWhCjgbROlLwK3+KVvmJ2LH/kNqftwc1ofu82p5zsc7Lfn2xUq0vlRRgvU3mhzFlVwSmzpukODKdveUOvOW12l43OwvKHitGu8naupJA5nszxVE6g82KhotUER7U6dn3U6C5b/Wu3MZO0drFqUzkFpyUyq9A5g8rqBKOTjMHk7XzJY/IGmdX2rHFKxWkVpzSUVPYBKoJrKKGhuI7gGoJrCKZhjI4xGkprKKXuYxYQFwFMPLDT4b/j3qXCPnS+d5z/QdPhZM6N+IkeO7ZSETdz/pONfsyLQq9c4MXepBjxsJU89TJhL3PqZ8JeOmwDrz34C51JOwWYZxXL9I3mrewtq+ooz3eKVT9XdrMlpcSaZc7ilbpqdSq8TRfEYk2vCg6R5TJIHiErxZoh6U3LH9U7i+kymC6DxU3w03Ucy3Uwmt21+yuvNTXdgay3yqxJZnmUrOI0i9E1uiAWqlqhqmeLKpkVCUYkGIlkFDqnMXmTzhkErRO0TmWtXNHNl2w6b+CUghDSPrGFkSpGKvu1jFMGThk4ZeKkiZEGRhh7lw7Cfy9gwSUQlw7s5Bs79bmVfKNFX0ofwsK7E/ljWIue8e8O5YsTPXZmpV5aqRdW8oWZPLeS58KH3wgffyNdPlFjz7X4oRY/NJMhBzgVP34iXXyqRp8ZySMtfihdfip+/ES6fGKkz/TUmZY4tYGX41o6aJZv205f4xTFbzan/UUwXAb9SdDqB53Wplm/adaHPKszNJfLCoW8QVEyhisUZTA5B8VVABEIxhC0XrO/HS6C8XVwvXo8873X7TqYTIPFMhiNH2x3IkhNXqjXWDdf0ApFnePrpWq9xrdzJRejVDpnklkDoxQ6Z2KkQmZ1gtERXMJIJVuw82WXyVtUzsIpDcYkEBFQQiEZg2QMjFRx6tGI718iuIzgMkooICFmMB7ABYRWEFoBcCGD8SAhHqhXL8z4Z07qcy/zpZP+3Ep+ZsRfGrEXDfhLD/jcTr0y4udGPGLEz6zkuZV60URf1uFzF4zYmRMzdWwmQ3b6xAVPnUzYgyIeGLHSJ3r80Egc2ekTF4wIl0d6KmKkztVYWAO+6pdiPZXta5wse3591BwFrVHQ6AZe677VuGn414ZWl0RL4B1R8Cplh2HUQsGTpGGu4CGYkoY5jNZKnM+rXdHoSGav3b0djR/Gk4fh6K7b3zjuRDf6nj9jOa9UNqs1R1E7hjkwzGGjdT2bB/1R4DZua3y7VK0rxsSw56zQKVR8Jm9ROROnVYxSs0WnyrVK1TqVNUjm0XNHcBkjVYLWcUrbV2NxSqOyJpO36bxNZc29H4JlNYiUQFyASQkmJRAXIFLCstqBcfXcjB7a8ZCfPm2CZy3ofF8JrAMnTvLQij2x4k+99FETOmnB4SZ04iW+9BJfevEvnNjndvSNE31jR9/Y0TfW5Wf11FeN1Ff21Rvz8rWf+LKe+sqNfVFH3wzzv5sWf+iSv7XAL43Mm1LqHXP5bbXIqoKuGiNZ64tCi+ebCuvINVs3264/7HRvWp1rRRtUa75mTIfjoMp1cEqDcCFbtCu8ly0bZEHKltVKzapxDi/6guhXalY2LxdKGi94itZW1JZu9Ex7ICnNSs1iedcw+83ORlL7TN6g83qNbwpKt1TzqKwGYRzJqBWubnnz3uih3d/xUgfCOASXEULZIyYZYw8a2zMl1cf3s+ZPnwdZMBBKBnFh3+KdwTiQELCseuClwmb0UPnwifz+E+3iiRU/chJHTuKoh79sI2dNKNyCTztopAEeG9FPhLf/UXl3pn94YVy8Mi5emZevrcvP9A8vpR9O2W+O9A8vnegb++pNI/VVH3nbAr7VPrxwoVd19E0b/6JPfz0qXc1qCaeA8Eg0RxZqRa7M+oWKk8tqDKMWST6H10y7W29Mev11u7PSjBEvtm33ejoPanwHI1WEECt8U9S7JdbJVfWa7LOckysohZJWZe1SxcgX1UrVZHm3xjlV1mZ5l+XdYkkjKI6guFxezhZNlBARXMBICSEEjJLIrEoyKp3Xa0LTb91cr4PtQzBfBYoxREkRRAQIFVFSpXMWk7f3TKmsmS04PxmNvSXZfwZ0ycKzGsaoeFZDGQXEBQDnYVI6GGa/bGOv7PSxFnumRp8oV59KF78WPvyNkXiqx5+Yyac+dNwmIm0i4kFHeuITB3jugod25qkW/42Z+tSHj3z4yEo/kS7/Wov/2kh+6gDP+syLZe3rWfmLFh7Wod8KiVeV96HS20M++spGvtNpQKOAPJlnC7VKzSmVrVJeK+W1KsOXKbbM+WXOL3ONYs3PlpxsyakJHc2e0XkzDdcgnOXkllUf607f9Aed0Wo42ShGSzVajfa83pr6zUm9NTWdXqmm50tKrijlS3K2KJFZDqdqOF1jihqEVcmsVKxaVE6m8kqxZufLRq6kl1lX1ru2P7X9qaR1ChWTYESS0VFSwSk1W7BzRYdkdJxSSUbf1x8IWiNojWR0ktEJRsdpjSlZVEGnC0a2bNNFA6UkEOcgnD/YShcb4eMt935Z/X5S+KpDvHIyIS32hHv/n9i3/5F991fSxd+YqScedOTDIR8O+fCRD4fszDMj+UkdOZ5XvlyLv7vhv/XhIyv9VE/8xko9aWHhSfHNNfvNDf/drYGvVGTGJlrU90r6S+7qZS72fSHxNotnS0xpf+kHQwo5WirTXImsYbSEUiJMCBDOQ5iAkDKR1bNFByXlDMKSOUWzR73JdjS/X6z3t8Q+KHrTcvvLm+BmE2zugs1dMBhvDKenmm1Za8paQ9YavORVWKNQVgSlDeM1nBYqnJsr6YWKuY96QLRC5RRObprexPImqtmX9Z5mDVihky3YJKNnC3au5BK0tt8tQYRHCZmgNSprEIyGUypGqTilUgUdY2SUlnBGwWgZIniI4FFaOmjX0IFATtTsTM+PFbrLYY0y4BVSdi5m0JcK/o4Hvy0nv8hdvSLfR/C3J5VMREQ/U8gvdPqrJvtx4UDXHjrWUhL+pga+qGQiVeC8lDotp0915quhmthOuvfzQXA9CK6Hwbi19DVf1UxOqLBOuWbjxXqa0JKwmMEUHJdwXMQKPl3t5LguWW5ClJHGFJCQEVqHSRFjlArveq3FbPXz9J5mb16sabrdud0F6x+Dkd74VlB9w+k2OrP+ZD1Z3s1WwWz1MF3em96QzAm5ssbLdSov0QW5Jnq5skpk+Qrv+O35/CZYbYPpdTBZBovbQDMnhbKLUTKdN/Jlh84ZOK2QjFYTWjW+Var6VFaHcQElpFzRZoV2hfPpvAYTPIixMMETjFyquZLWO2Az38voR5OOe4VMvQS0a8hAJCYqoxEf7Wy0Xko2K2mvGDeZCwX7QYS/Y6GXdv67rng10lLXHnLbwAdKXKN/WwPPK5kID78Ssc9y0SPou/9cTJ60uI/rUXvatCaOdNMyg3HrflDv2q7B8r3httFeccacKNUhUkdok2F0Jqvn+b7k3FrtB8G6JgpuAhZTCA+RSgZl8ZzGSnW3tRgv7q83wfU6mK3uO8NVVbC85ngXBNebYLy4G862utPRnU5ncL3a/HzMba92/0bUmn5r3uqv8hU9V1KdxrTRvc6V1EJFZyVPtbqa3ZP0lmp13eZUt6bZogWiPMFohYqXL7vZolUou6t1MJoGpjvPlWwI40lGU4xRbxQ49QUvt+mCjtESlVNrQsNvrWbXwcH332RS8fzvvkl/82WCQHkC5ZMxOs8o8SsSR6okVlPEhsC5JFaDgNzVRxiIS1xpIHOzcq5TpJt5sk7CFgFb6aiQivKXb0sXb4upKz4dE3DQEKrjij7Ki126oMEkzzBCuayTeSuN8KlcO1PofgW4r2PaR7IbzQ7eZYy3GeMC9hNkB8j1fpeQrxDj22g1gSp4qY4wClWy8hWzyNqWO5hfB9u7YHUb2PVRTXIEte63Z/Xu3O/M6p250xzrTq8zvNkGwTYIlpug2VsOZ7ttEDQ6y0JVH0x3mtUrsaaoNoezO93pE1l+v5xH8/vO4Nb2x7xSrwpulW/kShZGSnTeqHB1pmDgtFxm/dEs6PTvNGucL9soITIFQ7PG/XHgNZai2imULSqrYJRA51XNHI7nwcEf/tP/5Vd/+Oe/+sN/+yd/+Od/+qu//Bd//Bd/8kf/67/41Z//6o/+zZ/96b/70z/5t3/2p3/5P/3r//2P/tn/+Gd/+hf//A/+9R//wf/1L//43//RP/0///k/+T/+1f/wH/7Vn/yHP/jv/rf/9r/6N//zn/0///KP//1//9/85T/5r//iT/7Z//3/9XBmQW0dVhj2cyZusVlkBIh9EVqQhCAGp7Y7E3vsODbBxGExi8ACgdlsNttxJmnTNM5WN1vTxGkap0mbJtM0KUZIuvvVerVc3UW6ktDCaoISzOo4eMHcPpB25jycmfP2z3k4c75zfmnBEXHuIaX0uGTv8XzlYYniYIn6CalsX06uMrtwn6z0SFLBIUHREaGqQVTelFhU9Ujm4ZT8I9mKGkHBsUxZjbSyKUNyIl9VJS6r6b341rcAO47QgJlDLAxm8zPcdHxx4/YdfvX2Qw8TNTtY1EZZnD6am44v3V25w88urHOR+ejsrfjS3cXVB1Pzq8HYws0f7tzn+djssoeJLa1vBaNxpzcciv1wa23LPzGP29lgNH4zfmfh1t3F1c3p+TXKP02QYZKZszkjJoiCMNZDz3qoWYt9wkZEPPQsycy5qRmLIwxhPsTsJ9yTDBf30NNWIoRZ/JjFv/20QXiioeitHTmqdkFhQ5aiLbe0PaWgNrX4dI6qbU9RnbC4PkPeKJI37hQdE5U0JuY9LXm8M11Wnyo+LZK3Zsg0mSVteWqdSN6aJmnKU+uS82vTJM3p0pZspVZc0ZNX2iGSafLUuiSVJlHVkq6sE5U25JRUi6QnRPKa3NL6goN9uyT1CQpt1oGhjMreJKVWqGxNU7VmlXYIZZoslSYxvyat+Ok9hcfb+t74BpoYg1g94jdApAEibY5AKPz97NzazOwqavPBFsaIeMYAwknF1jb4ezw/eXOd8EYdZITwRgkqZnWFHGQkPL28dpfnJuKUb3ZxZYsNfOckY3MLG8vrvIeZhnHG5gy56anI1HJ8aTM6vWJzhmCcdnmnuIlFlluwOyMWRwi1+CGMtThCMM6a7UG7K2J3RnBrYHtVYnGErPYAgtMIRpttfrPVv514qMkdJQcGspVaYXGjsLgxTdKYrWzLUbWlFjekiusyFS3iCt2u7Crpr7oy5A0VT47kqjXZSm1mSVuGTJNb2lG0t1tY3JScV5ujak+TNBeUd+Wo2lMK6hNzT6WKG5W/HjrZ9qddiqY95VqB7JmdOUdzFTX7jpwtOaBNyDokOzycWaF7RNz8C3lb9v7z6RU9icUNydLTguKmpMKGDHljYn5NluLZPHVD3+UPTPY5AxYwYAEj7NUDbggh7UTQ4wm7XCEQpyAzDVsYEKdc9GR8efP71Ycedhoy0wbEo4ecBthtQkkzEeAi38eXNz30lMs7GZtZdZJRJxldWucXV7bMjgCIek2wB8ZpJjA/+91PbGAeQMhxwEl4YuHJ1YnYspuacXmn3dS03RWxEhMWR8jmDNtdESsRxqwc8jM3CFgdAdTM4BafwznhcE7gVp/FxrnJ2I4EsVag6E4oOlOw/5Lm4uiFt5wDr1uee9dTP/Cl5tK3XS8Zq89e737Z1DD05cgfrc0X/3XlM+f5P4w2P3e9+8rXL36EDVy9UTd0rbr33cpTl+uGrvW99s25N//T+fJXdUPXqnvfqR/+qP55Y+OLYMPgP052f9L/wlevfWC9/IaxVvfesbb3L1w1d/4eqe77ouXStyd7Pn+y5d2uF0ZbhsdaR/QN/V+I948IxM/uzqtu7X/n39CUAQsb8QiA+o0QA0IUjDAoTEMACWCsHiJNGIvagjgRdtGzTnrGhLEmjBmHKT3kNaI0ZPFbXFEvtxCaWrMSYdwWdFMzNiJCMnO3N/iZ+Q0AoWHcByIMjPso33xkas1JTo0DHhNMWYkJuysMYbTZHlxY3Ly/xcdvbZLMLGblMKsftfjgn6k5DWE0jDOYmTFbWTcZCYYWuMC80x222vwOZ3BHsrwrp3L4l4Vtqaqep9o/qer8VHXsd+VVrx7v+Liq85MTuo/3nXrjWPu1/bVvnur//HDLeyf73jvU+krFqctPaF555tz7R9tfL6u+UFo1/FTn1ad73j7UemVf7fMHGn5zsPGlg42/Pdx65cTA10e6vzih++hU/9/ah65rB69r+v/S1PNh0YFB3Ys3Ol4Cj3V+WtP798OaDw4+82rL0D+PNn98tOWvT9S9LVJ1p8sb88rOnHvh0zHz/Bgc1CMhAPWDqB9BGBhhYNALAh7UFhw1ufWQF7JwBoQaA0kTxgI4a0RoI0IbUdqEsSDugy0cagvixARq5gCEthJhhlsIT67+eJf3h34wgCSIMiDKQChrd0VJZg4x+0fHCQChAcQLINSYkbASobU7P1s63ozfM8GkCSYBxAthNGJmt48UTDAJwm7CGZqeWV2/zS+vbIXCccI1YXNwO5JLdEJ1z27pmSR5R/6BkZzHB3ZLW3dJNEJ1Z3r52US5ZpekOVnR+mhBnbCsI0mu2VnQnizvFSj6haUD6WVDSbKe3ZKzWXsvJMt700oHkqTdCeLOtO2StDuhSLerdPBRWa9Aps0s68lXtqQXPisqqi0qbd0pqslUaDPL+lIVXekKXbpCly5pzpC2pCpGdov7BdLunbltWar2vPKu9sEPPxsN3YAmbsBhE8yBaBBF/Ajiw2GfGfFj9sgYQI1DDGQO6iF6DKBAPABbQnqQNsCsAWG3kdL/A8I4EPF5qJuLK/zSKr/2I293TgIwa4QYAPEZAAqAWcwSMoL0qN5lglk94NwG504ytrD44N4Wf3eT/+k+j1p80P8MUBAzi1p9MM6AKAXCboqZWlnlN7f4zYf8zNyal5p0ucM7RHvPCZRdosf6Mx7rSyjWJMm0WZX9GY/1JCu0wrKu3TJNVmWvqKI7RXkmvbwzVd0uVJ3PKBsSKPpTSvoyyoaEpQPbEicU6UTlw6Ly4T3Kc+nqwTT1oKCkb4/yXFLZsKDiUmZ5r1Chy5E3FapaC5WabEmD/OBQYn59akln9t7zCXmNe6RnpPv6M6SaVMVIinQwr/KiSD2Yo9aliE+3nf8zQCyPo1E9EjHBHIAGYNgHwyyO+G3mkAn13zB5DQgL4gEDwppQ/7biBoQFMA7AOSPqMyI+AONAcwAyByHUj+CBYHhluzeX1/ltKAyiPhjnDAClN3lhjINQvwGkYJyDccYEkzcMDtzGLSw+uL/F33vIbzzg3dSU2R4wweSYkTCAbhCltmcMCPbQ7PS20Bv3+NjUkpeaJL2x/wKp9TH3nCw9r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126" name="Picture 6" descr="https://media.thebimhub.com/user_uploads/automation_in_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7" y="886298"/>
            <a:ext cx="3712961" cy="49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ITEhUTExMVFhUXGBcYFhgWFRgYHRoXGBcXFxcYGBgYHSggGBolHhUWIzEhJSkrLi4uFx8zODMtNygtLisBCgoKDg0OGxAQGy0lHyUtLS0tLS0tLS0tLS0tLS0tLS4tLS0tLS0tLS0tLS0tLS0tLS0tLS0tLS0tLS0tLS0tLf/AABEIAQYAwAMBEQACEQEDEQH/xAAbAAACAwEBAQAAAAAAAAAAAAAAAwECBAUGB//EAEIQAAEDAgMEBwMKBgICAwEAAAEAAhEDIQQSMQVBUWETInGBkbHwocHRBhQVIzJCUlNykxYzYoKS4QfxJLI1wtIX/8QAGgEBAAMBAQEAAAAAAAAAAAAAAAECAwQFBv/EADQRAAICAQMDAQYFAwQDAAAAAAABAhEDEiExBEFRExQiYXGBkQUyUqHhFcHwQrHR8SNDYv/aAAwDAQACEQMRAD8A+0B44jxVSpZAUNQdvZdAFzyHt/0gLNEICUBVx3Dv5f7QEgICDc9nmgJcUBBsEAEQIQARoPUBAB1QBv7EADWfXNAAuezRAQ69vH4IC2iArnJ0HebIAl3AICWunt4IA0PI+aAo8ajw7ygLlgO4ICOibwHggIqVWtgG06W5ge8eKElaOKY4kNMkQTY6EAjtsQgKnGM1nlod4BG7gQgK1MdTBjMJ9mk69gQUNw9Vrh1TPE8yA7yIQF3H/SEEtEICBr670AHXsQBv7PXrtQAN59WQADafXJABsOaADwCADaw7kACAEBAbNz3D480BdACAq5s+5AAuOaAoTefW/wB8IBqAEBVzAdQD2j1wCAhlJouAAeQAQko6m3QNbwNhAFtfAW5BASKDZnKCeMCfFAXawN0AA5CNBHkB4IQDePh2IAcUBOgQECw9pQBoOfvKACN3qPXmgA6+u5AA19d6AG8fBADePh2ICBfs3fFAS53jwQEZJ1PcLBAHRDs7LIAkjW44/FAS7j49iAo4XPMf6+CAagBAVc8BARc8h7f9ICwEICUBQ37PMoC6Aq29/DsQAdY7/h65IAdwQAdfXrigAbz69fBAANp9ckAHSPXMoAdw9QgB3D1CAHGPcgBrY96AC8aankgIz/0n2e4oCzSCgKt4eHZwQFBr2H2QPigL9HzPiUJDo+Z8fggJa0DQICyAEBRxmw7z63oCwCAh17ePYhBJKEg0ICG8fUIABtPrkgAi0euaADqhADWe74+uSEg07/UIAbxKEA0b9/uQkjXs48exAWaI0QEoCrm7xr59qADcevBAUm88QR8PJAfMPpTEfn1f3H/FfLevl/U/ucGuXkPpTEfn1f3H/FPXy/qf3GuXkPpTEfn1f3H/ABT18n6n9xrl5M2M+UVSnGavWk6APeTz3rs6TB1XVX6ctly26RSWZx5Y3D7bqvaHNxFUg6fWP+Kyze0YJuGRtNfEtHI2rTGfSlf86r+4/wCKw9oyfqf3J1y8gNqYj8+r+4/4qVmy/qf3GuXkPpSv+dV/cf8AFQ+oyfqf3GuXkPpSv+dV/cf8VPr5OdT+5OuXkPpSv+dV/cf8UWfJ+p/cjXLyH0pX/Oq/uO+KLPk/U/uTrl5D6Ur/AJ1X9x/xRZ8n6n9yNcvIobcrZ+j6etmy5v5j9JjWV0OPULAs+r3W657keq7qyKW3aznvYK1aWRPXfFxuM3U5YZ8eOGRz2lxvvt5CyturHfSlf86r+4/4rm9oyfqf3La5eQ+lK/51X9x3xT18n6n9xrl5FYjblVmXNXq9ZwaOu83Om+y6MEeozatDeyvnsVllceWR9PVc/R9PVzRmjpH6ds+xNHUrB7Rb03XI9V3pvcnDbcqvnLXq9Ulp67xca71GeHU4WlNvdXz2Ecrlwx30rX/Oq/uP+Kx9omv9T+5bW/InE7erMALq1a7g0RUdqdN66en9o6htRlwm+fBWWZx5HfSlf8+r+4/4rl9fI+JP7ltcvJA2pX/Oq/uP+KLPk/U/uRrl5J+k6/51X9x3xV/XyfqZOqXkxrmKAgBSk2DDtGhmc0seG1WyWydRvBHBet+H51ihKOSLeOVKTXZ9jPJHhp7laOOzUHVA2C0OtuzNHkoz9Do66OGcrUmt+9MhTuFnNptrlrXsFUvMGTUaWundlnRe1kfSKcsORwUVtVPUvqZLVVq7OhtlzopBri0uqNBIPHzXl/hMcaeVySklFvf5mma6S+JnZhj05pdLUyFmc9a8zETuF11Pqovo49T6cdalpW21fIrpevTbofsqs7o6kkuLHvaJuSGgESuT8Tw45dTjpUpqLf1LY26fwMfRuOHNbpn5yCTDraxljd8V6Xqxj10ekWKOlPxv87M69zVe5p2hUcMMwhxDj0d5M3A3ri6HHD+oTjJJr3tjSbfpomnTNPEMaHvcHtcXZjNxvHBMuSPU9DObgk4yVUq5CjpmlfJDKP8A5ZMu+xm15xHZyUyzv+lLZfmr/PiFH/y38B2BqE164JJAyQCbCWmYG5cvWQiui6dpbu7ZMH78jNg6JrBz3VHtOYgBroDY0kcV2dVmXQyjhx4000m21blZWK122zr02wAJJganU87LwMjUptpV8PBujFtynNFxGrYcP7T8JXo/g+TT1cU+JWvuZ5lcWzldOc3zq8dJlj+nJC+h9KFf07/5v63/AMGGr/2HS2WCzDB2phz+0mSPcvD/ABGSzdf6fEU1H7G2PbGc+k2s5gqNFUvNw7pGZDyyzpyXsZF0sMjwzcNC2qnqXxvyZLU1qV3+xt25Jp05OUl7P7TB8l5n4NGMeoyafeWl/X/s0zflXzIfTNGrTDaj3B5Ic1zp/uHBWU11fS5XkgouCtNKvoRThJU+TrLwPibkqzRY738IYr8LP812f07N4X3/AINPQkH8IYr8LP8AMJ/T8/hff+B6Mg/hDF/hZ/mFD/Duofj7/wAD0ZmbGfIGvUjMxsjQipBXZ0kOu6W1jqn2e6/2KS6Vy5GUPkRiGNDWsYGjdn9Ssc/TdZmyepNpv5/wTHppJUjMz/jqqCD0bbGQOkMA8QNF2Sy/iMoOLcd9r7186Kro6NNf5D4l+XMxhykOH1m8aLkwdN1eHVor3lT+X2LPppPkB8iMRn6TK3NGWek3TMRons3V+j6O2m7/AM2J9nd33DD/ACHxDJysYMzi49ebnXXsTN03V5nFzrZUvkvoRHpmjK7/AI4qkk9G2+7pDE8QNy7Y5/xKKSuO3fv96Kex/A0VPkLiHNDCxuURA6T8Ol1yY8PWQyvKqt3f1+hd9M2qLO+RGJLw8tZmAIBz7jrZVj0/VxxyxKqlu/8AKJ9nldgPkRiM+fK3NGWc+7XRH03VvCsO2m7+v2I9nldhT+Q+Ia5zgxsujN9ZrAgdiZOm6ueOOOVVHj/KJXTNOzPX/wCO6riXGm2TrFSAe0BdeHJ+I4oKCcaXF71+xR9Jbs10/kZigAA1gAsBnGi4J9D1M25Sq3zv/BdYJJUFT5G4oggtZBBB640Nkx9D1OOSlGrW/JLwSaoR/ANfo+iyMycOk5zrrqurT13r+va1+f4op7K9OkfT+RuKAADWQAABnGgXLLoeplJzlVvfn+Cy6eSMf/8AOqsz0bdZjpOrP6dF3vL+JOGm4+L7186KexmjFfIbEVAA9jCAZ+3v7ly9Ng6zppOWKk6rn+C0umctmKw3/H9ZjszWNnQE1JgcBOi3zvr88PTm1Xw2/sRHpXF2a/4Pxf4Wf5hcH9Oz/D7l/QkH8IYr8LP8wrf07P8AD7j0ZHvl7p1AgBACAEAIAQAgBACAEAIAQAgBACAEAIAQAgBACAEAICHvAuSB2oSk3wKOKZ+Lz80pl/Tl4KuxrBv9immSsUiPn1Pj7ClMejPwMbiWHRw8vNRRV45LsNBQqCEAgFVcQ1pa1xgvJDRe5ALiPAFUc0mk+/AbQ1XJFUsQ1znNBksIDrGxIDh22IVIzjJtLtyRY1XAIAQAgBCQQgVisQ2mxz3mGtEkwTA7AqTmoRcnwg3QxzoBJ0F1a1VgzU9oU3ZYd9thqN6rrsESdOYtqs1mg6+KsjUiaWOpuyAG9RpcyxEtESbi32hqkcsW0l33Fo0rUkEAIDiiMpcXE7pAjhx7SrndT1UkRhnsJyxY7yd+4oy01Je9Yrpi0kZWjcbT4yULaVJcnXwVVjxIaARqAB6hVZx5Yyi92aICgzthkHBBbKuY4aHuPx1HtQm13KiveHAtPPTuOiBw7oxbTYTVwxAJAqOJIGg6J4k8Ny5sybyY/m/9mZSW6OW7Cvl1X6zOMWALvjoy8Aw3TLBN+S5ZY5Juau9Xx4M67/EY/C1G/PTSDg8ubkPWuC1pdlnU3dEdis4TXquHPb7Imn71CdnUn5axY52XonDKKdZsvgwQaric2oMcQqYYyqTT2rinz9RFcj8RQLaOHBFTo7GvlzlxJZIzR1subUBXnBxxwu6/1c3x9+RVJGfEF4wz/wCaGdOzopLhU6MvYIE9a5zRN9FlPUsD5rUq81a+pDvT9R+Fa/8A8j5sKgZ0fUz5x9d1pLOkvpHetIavf9K6ra/P1JXfSL2HSfnJDnQGHO006zZcdJNVxGcHhxKr00Zam03xvs/7iCBuHc3CUJFWC5jsRBeXluWD/VEhsgbgp0SXTwu+2rmxTUV+4p1MmjjAxtXIQzow8PkiL5Q+8T7lWm8eXSnVbXf7WVraVGrAt+td0IrBnRO6TpM96lssZ7l/2pItor4l73uXVO7vntyWXO3gjA03zhyQ6RhHhxIMhx6OxJ+9Y81MIyuDf6H/AGC7fIjAYUl+Dc9r5FB2YnNZwDIDuBu7XXuVcWNuWNyT/L++wUd1fgvs2nUNc0iT0eHc4gyesal6bXccrXO9ivhU3l0PiP73x9v+BG7rwegXoGwIQcyrhWspw4k3nqjsG9Wuzrjkc5WjIKrBownmXe4KaZtpk+WPxlaMrg1vWEyWyZ3+5QjPHG7Tb2FUse8EHdvAAFu4KaLyxRaDGOe0/bcWm7TmOiIY1FrjcpSrT1XkwdDvaePZxCEyjW6KvDmOjf4gj3hCyqSLgmMzCRH2mzpzHFvkhWlxIdQxr9xn+k3/AMTr3JRSWKPc6OGxTX6a8FRo5Z43EehmCAEAuvQa8Q4SAQ7vaZB8QFSUFJUw1fIxXJBACggFJIEoCJQUyZQC6NBrM2URmcXO5uOpv2BUjCMbruQlQxXAIDm4qqXscI0jT9QWGHNqbs7IQUJIxNwjz9099vNbvJE2eSK7mk0CaeVxaMpkGZsddO1VjlTexnqqdruZxTpjV5P6W/FaJsvc+yNNN1NzckOOWSJIB5gQobpr4mbU4vUZ+mp7qXi8q1M00z/UPp4gPGXI3MB1JkiOGvgqvYzcHF3YhuMIMhlMH9J+KtRp6d9y9SsIDmsZzEGQe46KO9FVF3TbBlZpvlh/9JIns1v5ow4NbXsb8JjWutv5/FQ0c+TC47mtQYAgBAcT5UuAGGJMAYqhJOguRfxV4K7O3o1bml+lnPoV6opY1+HLS/50cpJbcRSDsuYhpdEgAmJhXaVq/B0ShBzxRy3Wn/n9i521UfSwop1Wg13vY6q+nGU0w4lvRkwHkty6xYxuUaEm/gQulhGeTVH8qTST8/Hwc/auPq1MJixUqU3mjiaLGva3K2GvoOlwk6Emb7irqKUlt2OjDhhDPjcYtaot134ZuxWOqj53QqVKddowrqocGBsEh7Sx4BILTEjfE6qlLZryYRxQ/wDHkinF6q5/dGevGZ5yt/8Ai9ItEnqxw5Kf+S8Vslf/ALfqPwFN5xeHIcGj5iIAYLCWiAf1EHuhQ60v5lMrisE01fv+fmP2FtitXqtpEAGi14xRy61A4sYG8Acrn23QFE4pK/sU6npseKGtf6q0/Lvf+x6RZnmggMFKoetfdutoRwXnQm2n8jslFKhBKybb5NC9ESY4gjxstMEtM0ysuLOYQvWN1uXo1MrgRuVJxtESVqi+MpgOtobjsPoqYu1ZXG7W4proMhJU1TLvcfiWTDwLO15O3/HvVYT23M4OvdfYrRzA/ZJGhEG4STXbktKmuQq0HA2BPAwdN3epUk0RGaa3LVGmM8EH7wI9vYVZEJq9LOjgMXmgHu+B5qrRzZcVbo2qDnBAKxOHZUaWVGte06tcAQe0FE2i8Jyg9UXTE/RlDouh6Gn0X5eRuXWfsxGt1Op3Zf18mv1NT1eSamzaLqYomlTNIRDCxuURpDYgJqd2Qs+RT9RSeryVZsqgGGmKNIMJBLQxoaS2MpLYgkZWx+kcE1O7JefK5anJ35snDbLoU2uZTo02MfOdrWNAdIg5gBeyOTfInnyTalKTbXG5c4Kl+Wy7OjPVH8v8H6eWiWyvqz897+vkuzCsBDgxoIbkBAEhmuUHc2wtyUWyHOTVN/H6mfZuzxS6Q5i51So6o9xAEk2Atua0ADsUylZpmzPJS4SVI2qDAEBzsM0k6G4I9hXm4ots7ZtUR0J3wO0hR6b7k60AYB97wBPwRKKe7DbfYivQp5iTmM31AF7rqn1Gl0RCU6KhrBowd5JWT6llve8lq1XqSGt6pjSbHhPPzW/TyU00yqj71N8mT56/iB2NaPcujRHwa+nEdhsS90tzGSOqZ3jd3qslpaKThGO9Gb5y/wDG7/IrSkaaI+B9Ks9zHdZ0tuLm43qtUzOUYqS22F0sc9pkuJG+Tu3qZUk2yzxJqktzn7P2s9zyH5XB4zssAQ0OIiWwZiCvN6PqZZMjU3zuvlZ1Z+ljGFx5WzOkzb5hzuiORjsr3h4teMwbEkcVd9XJW9Pup02csuhVpat2rSr9rNOJ2m8VH02US/I1ric4bZ02E6m2itPqZKbjGN0rMYdNFwUpSq3Qs7QL6lMsccj6FSpFtQWQe0SVR53KcXF7OLZdYFGElJbqSRGG2m7o6DWtNSo+mH3cG9WBLnOiNSBYJDqHogoq5NX/ANifTrXNydJOv+jTidoOY1n1R6SocraeZusEmXCRAAJlazzuMY+77z7GUMClKXve6uX/AAYsdtV5o1yGmnUpFjdQ65LTbdofasMnUyeKbSpxaRvj6aCywTdqSZoO0nfWMfTNJ4puqN6zXS0W1Fg4GLXWntD3jJU6tf55M/Z47SjK1aT7f4jNTxr5Z1nQcIah0nP1etpE3PJZLLK477aG/rsavDGntvrr6FsLjapq4dty19DMZcLnq9YwNRIFvxclaGbI8kF2cb/2InhxrHNvlSo04Ta4qGm0NOZ+fOJ/l5DldPHrQAtMfVKbjFLd3fwrkyydK4KUm9lVfGzpLqOQFIOfRqEuEkm/FebCbclbO2UVToU4QVnJbl1wQoA2r9lp5EeB/wBrWe8UyseWhSyLF6TZlv4gR37vaAt+nlpmVltv4OYvUNy1N8EEblScbVENWqG41gDyRoesO/8A3KQlaTK43cfkVw1XK4Hx7N6sxNalQvaOGHWZJAPDgfULPJBZIOL7l8OSqkUbgKZaHNaGupmZaAJBEQeP+lkukxRlGUVTXj+5Z5521J2mZ8JgbuLy7KXlxYDZzcwN9+4GOSxj0V3rbptuuz8GuXPstKV1V90zs1dluqVqlTpHsY9lMA03AZgA7MCCDxEHXVRLpZSyyk20mktvrZwrqVDFGOlNpvn9jWNmsBaRIyUzTaBplMe3qhbezwTTXZV9DH2ibTvu7+op2yG5aYa97HU25GvaROWAIdIgiw3Kj6WNRSbTiqT+BZdVK5OSTUnbXxGV9mtcxjS98sMtfm64de8kX1I0Vp9OpxUW3a4fcrDqHGTaSp8rsJ+hWZKjC+o7pSC9xImRGhi2ip7JHRKLberd+S/tktUZJL3eF2L0tlNBeXPqPc5hZmeQS1h3Nge03Vo9NFW2221W/giXVSaSSSSd7eSzdlsEXd1aRoi4+yYvp9qwUrpoKvgtP0KvqZu/i9X1L0Nnta6m4F006fRtmPs9W5tr1QrRwRi4tdlRE88pKSfd2J2bs/JUrVSAHVHWAvDBp3kyT2rPBg0TnN8t/sXz59cIQXCX7nRXUcoIDkgryU6dnoPgbXZ1jA3+d1pki9bopFrTuQKDuEdtvNR6UvBOuIwU+qQXCxB1nW25aaPcabRRy960heVn4iexvxWemHkvcvBLXMBkBxjmB7lKcFvuQ1JoRi6jGvI6MHfJJvN9O9eko2rsmCk1yK+d8GU/8T7yp0Iv6fxZodiXdGHjKDJbZo7uzeqxjTaM9EdbiI+kav4vYPgtKRp6MDRVxj+ja4HeQ6w13buSijKOOOtxYvDY5xcA6CDY9Ub7I0WniSjaOk7CU/wgdllWzm9WS2stQpZRlkkbp4I2VnLU7GIUBACAEAIAQAgBACAEBzem4NaO6fNeb6lcJHdo8sZiKrrXNwCrZZy23KwijOVjZoNofeHFp9l/ctMfdfApPsxSyLggFbQH2HcRH+J/2F6nTyuCGPloyLc1NuE61Ko3hDh3a+Sq+TGe00zErGxqw16b2/3Du18lD5Mp7STMqk1PR0X5mh3EArM82aptE1NJ4eW/2IijLIAQAgBACAEAIAQAgBAcleQegNqfZae0e2fetZbwiysfzMUsiwzDmHDt87LTE6mis1cShbeFRqnRKe1lhScdx8FZQk+w1LyTWwjnMAiCHTcxYi/ku3p7hH3iiyJTsUzZTjq5o9q6FOyz6iKNeDwGQkl0yIIjijZjkzalVChsgfjPh/tNRf2l+BuH2eGmcxMiNEbKTzOSqhR2QPxnw/2p1F/afgbcNRytDZmN+iqzCctTsYWoUorSNhx39osUZBZACAEAIAQAgBACAEBzvm53wO0rzfSffY7fUXYYGNy3dMGbDjber6Y6N2Vt6tkLzM4E9pjyVLxrsWqXkOmjRrfCfNPUrhIaL5YzEVnBxgwO7fdXy5JKWzKwimtxBqE6k+Kxc5PlmmleBuGbmzN4gewrXCtVxKZHppjsXi20gJ36AcBquyco446nwjCGOWR7HLZ8owCA9hAJ+0DNt1tVOHJDKvcZ1S6KVWmdwOBuLg3CucLVOiUIAoSCAEBSm+S4cDHsB96URZdAZ8RigwgEWIcZn8MaDfrxEQiQsS3abYktcLNO4/aExrcj4AXICmiLGtxjTNjaDcbnTGkxolE2QMaCAQCJIHW6oEiQSbgWjvICULKN2i20tcCSGxE3Ikd0JpFmnD1MzWuIiQDEzEiYUAYgBAcleQegNo6OHKfAytce6kvgUlymKWRcEJG1/un+keyy1yb0/gZw7oUsi5uwVOBPHyXd0+Olb7nNllbo4/ykY4Oa6+WI5SCT2zB3eCz61aopGSzPG1Xk8kzGVTWqMcKbpa/oA6k2o0ENAa7MTOdpJlrhoQtsMIYscckFvxL/AK/uZy/EM7m0nXijo7G+VeIrPpMhrRWdRFGG/dpjNjBfSPsjgvUl06jFt8q7/sc8c8pPfv8A4z02xcTUdVxNN784p1GBhytHVdSZUjqgTdxXPkilGLXc3hJtteDrFZGgIACATTPXeP0nxBH/ANVL4KrkcoJBAEoAQAgBACAEAIDkryD0BmGPWHO3jZaYn7yKzXulA06KlO6LWi4oO4Hvt5q6wzfCKvJFdy9RoDGy5ogka9+5dHs85RS7oyeaMXZnNekNXz2NPmVaPRS7so+qj2NmF2ix7srQ7vAi3eut43FGCmpMxYjawMtNIEc3f6VvRTW5R5O1HNw7aLKhqsw9JtQ6ugk7t5PIeCv6fuqLeyM04p2kjZjGsovYKdKkMgcWdQdU1Ceky8M154pG5LdlpNReyM2yntojJRp06bXOkhjAASYE+AA7grTWrdsiMq2Rvxm06jXkDLEN1HFoPvVI400XlkaZNDajy1xIbaNx3mOKh41YWR0Mw215mWRAJseHIqHjJWS+TXhageXPaZBDRzBEzI71WSrYsne5oVSTn7Uoy6memNPLMAOjM4up5QR94TYjfnjerRZDM2Hw2JBE4lrgCCRA0GaRIGl28zl3KbXgjfyTQw9QMyvxI6QkOzNIHVaZIANoggTHml/An6iKOEqwP/KBbLmE5tXN6QFt503wQZZyMy2vBFHQ2bSqt/m1xUOVo0aBml5LrAagttuy96rJp8IlG01BpI8e34HwVSSQUBKA4jsbSGgc7waPeVnHoV3ZeXV+EVpbRJcAGNEkayT4krR9NGMbitzNdRKTp8EbSxVQVHNzkCbRaxvu7VvCKrgynKV1Zge4nUk9plXozs2gThzyePbPxCxiqys2bvGjCtzE2bIP1re/yKpk/KXx/mM+KEPcP6neZVlwVfItSQbts/zP7R5lUx8F8nJlww67f1N8wrPgquRmPP1h7h4NAUR4JnyTTtSdzMe1h+KP8wX5SlDRx5eYI94R8hHW2G3qE8/cD71lk5NcfB0lmXM2LwLKhYXiSwywzBabXHA2jsJGhKlNoUYj8nqFob1QMpHFvR9GG/pi8fiAOszOtkUif4focHfduXSerly3O4FjTGkzxMtbGlDnbIpZAwZg1peQA4i7ySSeJ6zo7VGpihNP5PYcRDNAwam4YZaDxv5cFOtikWpbBoNjK1wIIM5iTIBEknf1jdNbFI3YXDtpsaxtmtAA7BoqskagPJPbBIOoMeC6zlaogFAdDbIlzX/iaD67iFnj4o0yc2c9aGZ0MJehVHCHeX/5WcvzI0j+VmBrCdAT2CVeylG7ZuGeKjSWOAE3IjceKpOSovCLsvidm1XPcQ2xcSCSNCUU1QlBti27MdIlzB2uTWhoZo2jhQ58mpTbYWLr+rqISpcFpxt8isNgm5hFVh5A8lMpOuCqhvyRiMIHOcelp3JsXc0UqXAcbfJd2BdkDWljjM2cN06TycFCluS4bGerh3sYczSCTHjfX+0eKsmmyrTSOzsxkU285PibeyFjN7msFsalUsCAEAIAQAgBACAEBw9oYF7qhLGkh0Gd19bnmt4zVbmMoNvYX9FuH23MZ2uTX4HpvubK9OkaTC55cGHLLRrO6/YFVOV7Fmo6dzH09AaU3O/U6PJWqT7lbiuxs2fiw7OGsa2GkiBqRx4qso1RaErujC7alU/ejsAHuV9ESnqSLYLFPNRsvcb6SeBSUVpJjJtidoH6x/6j5qY8FZclMIOu39Q80lwQuS+0T9Y7uHg0D3JDgmfJfZtnF3AT4dbyaVE/BMPJlAJ7T5qxQfjTcNG4D26ezKoj5LS8DqdZ7XNa09o3GYAkcLA96rSe5ZNrY9AABYWCwNgQAgBACAEAIAQAgBAcXEYh76IfmMhxDoMTOhIHd4rZJKVGTk3GzlrUyN+C61KqzhDh3a+SzltJM0jvFowLQzN+xT9ZHEEeR9yzycGmPkwEK5maNn/zG9/kVE+C0OSuOP1j/wBTvMpHgiXJfZzZqDv9oge0hJ8Ew5F1yXOcYNyT4lFwHux9MFtJxi7revB/ioe7JWyE4Vku4R6nuue5S2QkDDmeTpeez/oeScIcs27Jp5qhfuH/AEB3D3Kk3SovBW7O2sTUEAIAQAgBACAEAIAQHn9lmS6mdHi36hceuS3n5MIeDFlMxF+CvZSjpbIw7w+SwhpBBkR59izySVGuOLsU7ZpH2nsb2uv4K2sjQOwNKk14irmdewaY0O9Vk21wTFRT5F13UGucMj3EEzLgBM7oUrU0Q9KYzA4hheA2kBreSToVEk63ZMZK9kKq7ROYwymLm+W+uuqlQVEOe47C4+oQ9xIgC0AC8GPbHiolBWSpsy/SVY/fPgPgraIldch+K2hUEAPOkk2vOm7gAf7lEYImU2iDtCoGSXSTxA01O7hH+R4JoVjW0iPnDSIfTb1vwdUxx4Hh4hK8C/J2MJhwxsC++VjJ2zVKhygkEAIAQAgBACAEAIAQHAbiqLDLKZJGhc73Bb6ZPlmOqK4Q/H457cpYQGvEggCZ3yeKiMU+SZSa4MHzt8glzjBBuTu5K+lUU1MZtVkVCRo4Bw8j7QVEOCZ8isGfrG/qHtsplwRHknH/AMx/aT43SPAnyN2V9ueAn2j3SonwTDkxyrlDW7q0o3uPwJ8meKpzIvxEXhGXk6D14wCe0BTIiJVvXdJ3meXZ2e5OEOWWcczp3Dy4x2mY5wnA5Zt2Zh87s5Fhp7h63qk3SovBW7O0sTUEAIAQAgBACAEAIAQAgPJ1aZaS06ixXUnZytVsasP16bmb29ZvZ94Kr2dl1uqM1Ok532Wk9gJVrRVJs6VfBPcynIDSAQcxAtu8vas1JJs0cW0hNHCNa5pNVkgizZdv5KXJtcFVFJ8l8Y2jnOYvJtZoA+6OKiOqi0tNlsNUpBr3NY6w3u1m27TUeKNOwnFIQzEsJAFFg7ST3qzT8lU14GYnGw7KKdO1rtmDvGvd3KFHbklz7UFXGEADJTk6jJbdz3kewHeiiHKiDiRp0bJOuUEW7jv9app+I1fAZRw7KktZLSLm+YHlKhtx5JSUtkdelTDQANAsW7NUqLoAQAgBACAEAIAQAgBACA47mUnauL3tbfKIzAdupA4LX3l8DKov4mdmPa0yyk0cyST47lbQ3yyNaXCLY/F1JEPORwlsWtvFuCRihKTFYdxcx7SZMZhPLXyA71L2aZC3TRlYbjtCsypo2h9s9jf/AFCiHBM+QJil+o/9/wDq3xUf6h/pIwtpdw09erZlL8BeStIR1nf9n17zuR+AvIA/eNydB63f9dgDKNJzjAu46nhxUN0Sk2d3CYYMbA7ysJSs2iqHqCQQAgBAQ5wGqAgVAgBtQHQoCyAU/EMES9ok5RLgJd+EXueSElm1mlxaHNLhGZoIkTpI1CAuhAIDyzmlhDgebXD1Y8l1cnNwMfTz9Zgv95o/9mjgeG5VutmTV7o00cG8sLXjKNWFxAvwjWCocldosouqZXD02U3AmqCZghrSfE6I22tkElF8lH9Cwxke4ji4Ds0CLUyHpQzE4oZ4FNhPVu4E6gc0jHbkly34CrjnyA3KLbmDfpu4ZUUVyw5PhEOx1SYDyANTb3D13ppQ1Mj59U1zO5DjzPr/AE0oamaMGX1D1gHN3kgDwIuqypFo2+TpYfDtYIaFm22XSS4GqCQQAgBACA5+3cUaVGpVAk02PeAd5a0uA9ilEnGwHygqPqUqTqbWmp84zOvANGs6nlABPWcGkgSRY3MXkGv5O7UfXL87A3IYbG9pBIm5vY8OwKGDvKCDxTNmVQ2tmwzqr69N7aebIWMNatXfUa+XdQTUY5xA6wa0CS0BCx1vk1hX0n1mZHinOdrqjWh5qPe91ZuZriXsnK4E6Z4kxDRB30IBAcJrqTJDZqE6g2HhvW+7MfdXxKPxzz9ghn9IAHgd/Z5ppXcjU+wiocxnR28HeeU6Hl4cFZbEclzRdUEhpzb7a8+3io1JE02OfgnHKTlB0Mn4erLP1oIlwbLnBtzSXjQWAO4AG6p7RFE6NyRhWXOd0nU5R371HtK8DQgGz5+w6Y3Fse0Tf2K8c6kNBowuy9778vid6lz8FlDydFoiwWZclACAEAIAQAgE4vDNqNLHAFpBDgRIIIgg8iCgM42VS/A3UkdXQmp0pIvrn63alkjMNgWUzLABOsCJ1ib80A3FUBUY5hJAc0tMaw4QY53QgznZwgBrntALIAe6A1ggN10Mkk6m0yBCEl6ODLXB3SPMGoYJMHO4Og8mxA4IDUhAIDzuIw5bYwfb8D7V0J2YNUWweH6R0TbnflbePFRKWlCKt0aw1rbNaLb3X8OC45ZpN0aUkS57jqSsbbJG0cJmEzA7FdYmyUhnzHn7Fb0SdJdmEaNbqyxpCh4EaK6JJUkAgBACAEAIAQAgBACAEAIAQAgBAC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130" name="Picture 10" descr="http://www.iospress.nl/wp-content/uploads/2011/07/157008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22" y="886298"/>
            <a:ext cx="3656753" cy="49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sz="4400" dirty="0" err="1" smtClean="0"/>
              <a:t>Thank</a:t>
            </a:r>
            <a:r>
              <a:rPr lang="nl-NL" sz="4400" dirty="0" smtClean="0"/>
              <a:t> </a:t>
            </a:r>
            <a:r>
              <a:rPr lang="nl-NL" sz="4400" dirty="0" err="1" smtClean="0"/>
              <a:t>you</a:t>
            </a:r>
            <a:endParaRPr lang="nl-NL" sz="4400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2400" dirty="0"/>
              <a:t>Pieter Pauwels, </a:t>
            </a:r>
            <a:r>
              <a:rPr lang="nl-NL" sz="2400" dirty="0" err="1"/>
              <a:t>Ghent</a:t>
            </a:r>
            <a:r>
              <a:rPr lang="nl-NL" sz="2400" dirty="0"/>
              <a:t> University</a:t>
            </a:r>
          </a:p>
          <a:p>
            <a:pPr marL="0" indent="0" algn="ctr">
              <a:buNone/>
            </a:pPr>
            <a:r>
              <a:rPr lang="nl-NL" sz="2400" dirty="0" smtClean="0">
                <a:hlinkClick r:id="rId2"/>
              </a:rPr>
              <a:t>pipauwel.pauwels@ugent.be</a:t>
            </a: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956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539280" y="4005064"/>
            <a:ext cx="7569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600" b="1" dirty="0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Bonus </a:t>
            </a:r>
            <a:r>
              <a:rPr lang="nl-NL" sz="9600" b="1" dirty="0" err="1" smtClean="0">
                <a:solidFill>
                  <a:schemeClr val="bg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material</a:t>
            </a:r>
            <a:endParaRPr lang="nl-BE" sz="9600" b="1" dirty="0">
              <a:solidFill>
                <a:schemeClr val="bg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4048" y="-243408"/>
            <a:ext cx="3960440" cy="1440160"/>
          </a:xfrm>
        </p:spPr>
        <p:txBody>
          <a:bodyPr>
            <a:normAutofit/>
          </a:bodyPr>
          <a:lstStyle/>
          <a:p>
            <a:pPr algn="r"/>
            <a:r>
              <a:rPr lang="nl-NL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ifcOWL</a:t>
            </a:r>
            <a:endParaRPr lang="fr-BE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5856" y="1756520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TextBox 20"/>
          <p:cNvSpPr txBox="1"/>
          <p:nvPr/>
        </p:nvSpPr>
        <p:spPr>
          <a:xfrm>
            <a:off x="3491880" y="204455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RDF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153" y="1761034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TextBox 22"/>
          <p:cNvSpPr txBox="1"/>
          <p:nvPr/>
        </p:nvSpPr>
        <p:spPr>
          <a:xfrm>
            <a:off x="730563" y="207039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IFC-SPF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24" name="Straight Arrow Connector 23"/>
          <p:cNvCxnSpPr>
            <a:stCxn id="22" idx="3"/>
            <a:endCxn id="20" idx="1"/>
          </p:cNvCxnSpPr>
          <p:nvPr/>
        </p:nvCxnSpPr>
        <p:spPr>
          <a:xfrm flipV="1">
            <a:off x="2733417" y="2332584"/>
            <a:ext cx="542439" cy="4514"/>
          </a:xfrm>
          <a:prstGeom prst="straightConnector1">
            <a:avLst/>
          </a:prstGeom>
          <a:ln>
            <a:tailEnd type="arrow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275856" y="4060776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Box 30"/>
          <p:cNvSpPr txBox="1"/>
          <p:nvPr/>
        </p:nvSpPr>
        <p:spPr>
          <a:xfrm>
            <a:off x="3635896" y="434880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ifcOWL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34" name="Straight Arrow Connector 33"/>
          <p:cNvCxnSpPr>
            <a:stCxn id="20" idx="2"/>
            <a:endCxn id="30" idx="0"/>
          </p:cNvCxnSpPr>
          <p:nvPr/>
        </p:nvCxnSpPr>
        <p:spPr>
          <a:xfrm>
            <a:off x="4463988" y="2908648"/>
            <a:ext cx="0" cy="1152128"/>
          </a:xfrm>
          <a:prstGeom prst="straightConnector1">
            <a:avLst/>
          </a:prstGeom>
          <a:ln>
            <a:prstDash val="dash"/>
            <a:tailEnd type="arrow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7153" y="4077072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3" name="Straight Arrow Connector 42"/>
          <p:cNvCxnSpPr>
            <a:stCxn id="22" idx="2"/>
            <a:endCxn id="42" idx="0"/>
          </p:cNvCxnSpPr>
          <p:nvPr/>
        </p:nvCxnSpPr>
        <p:spPr>
          <a:xfrm>
            <a:off x="1545285" y="2913162"/>
            <a:ext cx="0" cy="1163910"/>
          </a:xfrm>
          <a:prstGeom prst="straightConnector1">
            <a:avLst/>
          </a:prstGeom>
          <a:ln>
            <a:prstDash val="dash"/>
            <a:tailEnd type="arrow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1560" y="4360748"/>
            <a:ext cx="188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EXPRESS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84168" y="1747664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1" name="Straight Arrow Connector 50"/>
          <p:cNvCxnSpPr>
            <a:stCxn id="20" idx="3"/>
            <a:endCxn id="49" idx="1"/>
          </p:cNvCxnSpPr>
          <p:nvPr/>
        </p:nvCxnSpPr>
        <p:spPr>
          <a:xfrm flipV="1">
            <a:off x="5652120" y="2323728"/>
            <a:ext cx="432048" cy="8856"/>
          </a:xfrm>
          <a:prstGeom prst="straightConnector1">
            <a:avLst/>
          </a:prstGeom>
          <a:ln>
            <a:tailEnd type="arrow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084168" y="3691880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6236568" y="1900064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/>
          <p:cNvSpPr/>
          <p:nvPr/>
        </p:nvSpPr>
        <p:spPr>
          <a:xfrm>
            <a:off x="6388968" y="2052464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/>
          <p:cNvSpPr/>
          <p:nvPr/>
        </p:nvSpPr>
        <p:spPr>
          <a:xfrm>
            <a:off x="6541368" y="2204864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extBox 49"/>
          <p:cNvSpPr txBox="1"/>
          <p:nvPr/>
        </p:nvSpPr>
        <p:spPr>
          <a:xfrm>
            <a:off x="6588224" y="248418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RDF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36568" y="3844280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Rectangle 32"/>
          <p:cNvSpPr/>
          <p:nvPr/>
        </p:nvSpPr>
        <p:spPr>
          <a:xfrm>
            <a:off x="6388968" y="3996680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Rectangle 34"/>
          <p:cNvSpPr/>
          <p:nvPr/>
        </p:nvSpPr>
        <p:spPr>
          <a:xfrm>
            <a:off x="6541368" y="4149080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TextBox 53"/>
          <p:cNvSpPr txBox="1"/>
          <p:nvPr/>
        </p:nvSpPr>
        <p:spPr>
          <a:xfrm>
            <a:off x="6588224" y="435316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simpleBIM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55" name="Straight Arrow Connector 54"/>
          <p:cNvCxnSpPr>
            <a:stCxn id="27" idx="2"/>
            <a:endCxn id="35" idx="0"/>
          </p:cNvCxnSpPr>
          <p:nvPr/>
        </p:nvCxnSpPr>
        <p:spPr>
          <a:xfrm>
            <a:off x="7729500" y="3356992"/>
            <a:ext cx="0" cy="792088"/>
          </a:xfrm>
          <a:prstGeom prst="straightConnector1">
            <a:avLst/>
          </a:prstGeom>
          <a:ln>
            <a:prstDash val="dash"/>
            <a:tailEnd type="arrow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urved Down Arrow 1"/>
          <p:cNvSpPr/>
          <p:nvPr/>
        </p:nvSpPr>
        <p:spPr>
          <a:xfrm>
            <a:off x="4644008" y="836712"/>
            <a:ext cx="2520280" cy="792088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flipV="1">
            <a:off x="4608004" y="5544852"/>
            <a:ext cx="2520280" cy="764468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5816" y="0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Converter?</a:t>
            </a:r>
          </a:p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Rules?</a:t>
            </a:r>
          </a:p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…?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23728" y="530120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Converter?</a:t>
            </a:r>
          </a:p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Rules?</a:t>
            </a:r>
          </a:p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…?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7020272" y="6095031"/>
            <a:ext cx="194421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7164288" y="6184705"/>
            <a:ext cx="16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Go </a:t>
            </a:r>
            <a:r>
              <a:rPr lang="nl-BE" dirty="0" err="1" smtClean="0"/>
              <a:t>to</a:t>
            </a:r>
            <a:r>
              <a:rPr lang="nl-BE" dirty="0" smtClean="0"/>
              <a:t> exit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102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30" grpId="0" animBg="1"/>
      <p:bldP spid="31" grpId="0"/>
      <p:bldP spid="42" grpId="0" animBg="1"/>
      <p:bldP spid="46" grpId="0"/>
      <p:bldP spid="49" grpId="0" animBg="1"/>
      <p:bldP spid="53" grpId="0" animBg="1"/>
      <p:bldP spid="25" grpId="0" animBg="1"/>
      <p:bldP spid="26" grpId="0" animBg="1"/>
      <p:bldP spid="27" grpId="0" animBg="1"/>
      <p:bldP spid="50" grpId="0"/>
      <p:bldP spid="28" grpId="0" animBg="1"/>
      <p:bldP spid="33" grpId="0" animBg="1"/>
      <p:bldP spid="35" grpId="0" animBg="1"/>
      <p:bldP spid="54" grpId="0"/>
      <p:bldP spid="2" grpId="0" animBg="1"/>
      <p:bldP spid="29" grpId="0" animBg="1"/>
      <p:bldP spid="32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4" name="Picture 2" descr="C:\Users\generic\Dropbox\notestoself\windowsinwal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1" y="-161925"/>
            <a:ext cx="9278243" cy="67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157192"/>
            <a:ext cx="396044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inst:IfcWindow_1893</a:t>
            </a:r>
            <a:endParaRPr lang="fr-BE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5157192"/>
            <a:ext cx="396044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inst:IfcWindow_1842</a:t>
            </a:r>
            <a:endParaRPr lang="fr-BE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7795" y="2052933"/>
            <a:ext cx="504056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inst:IfcWallStandardCase_696</a:t>
            </a:r>
            <a:endParaRPr lang="fr-BE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80528" y="2996952"/>
            <a:ext cx="403244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simplebim:hasWindow</a:t>
            </a:r>
            <a:endParaRPr lang="fr-BE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04048" y="-243408"/>
            <a:ext cx="39604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ifcOWL</a:t>
            </a:r>
            <a:endParaRPr lang="fr-BE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15" name="Straight Arrow Connector 14"/>
          <p:cNvCxnSpPr>
            <a:stCxn id="8" idx="2"/>
          </p:cNvCxnSpPr>
          <p:nvPr/>
        </p:nvCxnSpPr>
        <p:spPr>
          <a:xfrm flipH="1">
            <a:off x="2231740" y="2576153"/>
            <a:ext cx="2536335" cy="25810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92080" y="2852936"/>
            <a:ext cx="403244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simplebim:hasWindow</a:t>
            </a:r>
            <a:endParaRPr lang="fr-BE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9" name="Straight Arrow Connector 8"/>
          <p:cNvCxnSpPr>
            <a:stCxn id="8" idx="2"/>
            <a:endCxn id="7" idx="0"/>
          </p:cNvCxnSpPr>
          <p:nvPr/>
        </p:nvCxnSpPr>
        <p:spPr>
          <a:xfrm>
            <a:off x="4768075" y="2576153"/>
            <a:ext cx="2144185" cy="25810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9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122" name="Picture 2" descr="ifcRelDef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20888"/>
            <a:ext cx="1188372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mpleBIM_resultdatatypesproper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953100" cy="64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05273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b="1" dirty="0"/>
              <a:t>Model	</a:t>
            </a:r>
            <a:r>
              <a:rPr lang="en-US" b="1" dirty="0" err="1" smtClean="0"/>
              <a:t>ifcOWL</a:t>
            </a:r>
            <a:r>
              <a:rPr lang="en-US" b="1" dirty="0" smtClean="0"/>
              <a:t> 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err="1" smtClean="0"/>
              <a:t>ifcOWL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err="1" smtClean="0"/>
              <a:t>simpleBIM</a:t>
            </a:r>
            <a:r>
              <a:rPr lang="en-US" b="1" dirty="0"/>
              <a:t>	</a:t>
            </a:r>
            <a:r>
              <a:rPr lang="en-US" b="1" dirty="0" err="1" smtClean="0"/>
              <a:t>simpleBIM</a:t>
            </a:r>
            <a:endParaRPr lang="fr-BE" dirty="0"/>
          </a:p>
          <a:p>
            <a:pPr hangingPunct="0"/>
            <a:r>
              <a:rPr lang="en-US" dirty="0"/>
              <a:t>1	</a:t>
            </a:r>
            <a:r>
              <a:rPr lang="en-US" dirty="0" smtClean="0"/>
              <a:t>767kb</a:t>
            </a:r>
            <a:r>
              <a:rPr lang="en-US" dirty="0"/>
              <a:t>	</a:t>
            </a:r>
            <a:r>
              <a:rPr lang="en-US" dirty="0" smtClean="0"/>
              <a:t>	10,173 triples	1,339 triples</a:t>
            </a:r>
            <a:r>
              <a:rPr lang="en-US" dirty="0"/>
              <a:t>	</a:t>
            </a:r>
            <a:r>
              <a:rPr lang="en-US" dirty="0" smtClean="0"/>
              <a:t>83kb</a:t>
            </a:r>
            <a:endParaRPr lang="fr-BE" dirty="0"/>
          </a:p>
          <a:p>
            <a:pPr hangingPunct="0"/>
            <a:r>
              <a:rPr lang="en-US" dirty="0" smtClean="0"/>
              <a:t>2</a:t>
            </a:r>
            <a:r>
              <a:rPr lang="en-US" dirty="0"/>
              <a:t>	</a:t>
            </a:r>
            <a:r>
              <a:rPr lang="en-US" dirty="0" smtClean="0"/>
              <a:t>16,7 </a:t>
            </a:r>
            <a:r>
              <a:rPr lang="en-US" dirty="0"/>
              <a:t>MB	</a:t>
            </a:r>
            <a:r>
              <a:rPr lang="en-US" dirty="0" smtClean="0"/>
              <a:t>	225,135 triples	16,836 triples</a:t>
            </a:r>
            <a:r>
              <a:rPr lang="en-US" dirty="0"/>
              <a:t>	1.029kb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4788024" y="1052736"/>
            <a:ext cx="331236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Curved Up Arrow 5"/>
          <p:cNvSpPr/>
          <p:nvPr/>
        </p:nvSpPr>
        <p:spPr>
          <a:xfrm>
            <a:off x="2627784" y="2192090"/>
            <a:ext cx="3744416" cy="2028998"/>
          </a:xfrm>
          <a:prstGeom prst="curved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440197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FF0000"/>
                </a:solidFill>
              </a:rPr>
              <a:t>REDUCTION TO</a:t>
            </a:r>
          </a:p>
          <a:p>
            <a:r>
              <a:rPr lang="nl-NL" sz="3000" b="1" dirty="0" smtClean="0">
                <a:solidFill>
                  <a:srgbClr val="FF0000"/>
                </a:solidFill>
              </a:rPr>
              <a:t>8,5% file </a:t>
            </a:r>
            <a:r>
              <a:rPr lang="nl-NL" sz="3000" b="1" dirty="0" err="1" smtClean="0">
                <a:solidFill>
                  <a:srgbClr val="FF0000"/>
                </a:solidFill>
              </a:rPr>
              <a:t>size</a:t>
            </a:r>
            <a:endParaRPr lang="nl-NL" sz="3000" b="1" dirty="0" smtClean="0">
              <a:solidFill>
                <a:srgbClr val="FF0000"/>
              </a:solidFill>
            </a:endParaRPr>
          </a:p>
          <a:p>
            <a:r>
              <a:rPr lang="nl-NL" sz="3000" b="1" dirty="0" smtClean="0">
                <a:solidFill>
                  <a:srgbClr val="FF0000"/>
                </a:solidFill>
              </a:rPr>
              <a:t>10,3% triple </a:t>
            </a:r>
            <a:r>
              <a:rPr lang="nl-NL" sz="3000" b="1" dirty="0" err="1" smtClean="0">
                <a:solidFill>
                  <a:srgbClr val="FF0000"/>
                </a:solidFill>
              </a:rPr>
              <a:t>count</a:t>
            </a:r>
            <a:endParaRPr lang="fr-BE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4048" y="-243408"/>
            <a:ext cx="3960440" cy="1440160"/>
          </a:xfrm>
        </p:spPr>
        <p:txBody>
          <a:bodyPr>
            <a:normAutofit/>
          </a:bodyPr>
          <a:lstStyle/>
          <a:p>
            <a:pPr algn="r"/>
            <a:r>
              <a:rPr lang="nl-NL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ifcOWL</a:t>
            </a:r>
            <a:endParaRPr lang="fr-BE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5856" y="1756520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TextBox 20"/>
          <p:cNvSpPr txBox="1"/>
          <p:nvPr/>
        </p:nvSpPr>
        <p:spPr>
          <a:xfrm>
            <a:off x="3491880" y="204455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RDF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153" y="1761034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TextBox 22"/>
          <p:cNvSpPr txBox="1"/>
          <p:nvPr/>
        </p:nvSpPr>
        <p:spPr>
          <a:xfrm>
            <a:off x="730563" y="207039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IFC-SPF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24" name="Straight Arrow Connector 23"/>
          <p:cNvCxnSpPr>
            <a:stCxn id="22" idx="3"/>
            <a:endCxn id="20" idx="1"/>
          </p:cNvCxnSpPr>
          <p:nvPr/>
        </p:nvCxnSpPr>
        <p:spPr>
          <a:xfrm flipV="1">
            <a:off x="2733417" y="2332584"/>
            <a:ext cx="542439" cy="4514"/>
          </a:xfrm>
          <a:prstGeom prst="straightConnector1">
            <a:avLst/>
          </a:prstGeom>
          <a:ln>
            <a:tailEnd type="arrow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275856" y="4060776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Box 30"/>
          <p:cNvSpPr txBox="1"/>
          <p:nvPr/>
        </p:nvSpPr>
        <p:spPr>
          <a:xfrm>
            <a:off x="3635896" y="434880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ifcOWL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34" name="Straight Arrow Connector 33"/>
          <p:cNvCxnSpPr>
            <a:stCxn id="20" idx="2"/>
            <a:endCxn id="30" idx="0"/>
          </p:cNvCxnSpPr>
          <p:nvPr/>
        </p:nvCxnSpPr>
        <p:spPr>
          <a:xfrm>
            <a:off x="4463988" y="2908648"/>
            <a:ext cx="0" cy="1152128"/>
          </a:xfrm>
          <a:prstGeom prst="straightConnector1">
            <a:avLst/>
          </a:prstGeom>
          <a:ln>
            <a:prstDash val="dash"/>
            <a:tailEnd type="arrow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7153" y="4077072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3" name="Straight Arrow Connector 42"/>
          <p:cNvCxnSpPr>
            <a:stCxn id="22" idx="2"/>
            <a:endCxn id="42" idx="0"/>
          </p:cNvCxnSpPr>
          <p:nvPr/>
        </p:nvCxnSpPr>
        <p:spPr>
          <a:xfrm>
            <a:off x="1545285" y="2913162"/>
            <a:ext cx="0" cy="1163910"/>
          </a:xfrm>
          <a:prstGeom prst="straightConnector1">
            <a:avLst/>
          </a:prstGeom>
          <a:ln>
            <a:prstDash val="dash"/>
            <a:tailEnd type="arrow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1560" y="4360748"/>
            <a:ext cx="188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EXPRESS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84168" y="1747664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1" name="Straight Arrow Connector 50"/>
          <p:cNvCxnSpPr>
            <a:stCxn id="20" idx="3"/>
            <a:endCxn id="49" idx="1"/>
          </p:cNvCxnSpPr>
          <p:nvPr/>
        </p:nvCxnSpPr>
        <p:spPr>
          <a:xfrm flipV="1">
            <a:off x="5652120" y="2323728"/>
            <a:ext cx="432048" cy="8856"/>
          </a:xfrm>
          <a:prstGeom prst="straightConnector1">
            <a:avLst/>
          </a:prstGeom>
          <a:ln>
            <a:tailEnd type="arrow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084168" y="3691880"/>
            <a:ext cx="2376264" cy="11521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6236568" y="1900064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/>
          <p:cNvSpPr/>
          <p:nvPr/>
        </p:nvSpPr>
        <p:spPr>
          <a:xfrm>
            <a:off x="6388968" y="2052464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/>
          <p:cNvSpPr/>
          <p:nvPr/>
        </p:nvSpPr>
        <p:spPr>
          <a:xfrm>
            <a:off x="6541368" y="2204864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extBox 49"/>
          <p:cNvSpPr txBox="1"/>
          <p:nvPr/>
        </p:nvSpPr>
        <p:spPr>
          <a:xfrm>
            <a:off x="6588224" y="248418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RDF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36568" y="3844280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Rectangle 32"/>
          <p:cNvSpPr/>
          <p:nvPr/>
        </p:nvSpPr>
        <p:spPr>
          <a:xfrm>
            <a:off x="6388968" y="3996680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Rectangle 34"/>
          <p:cNvSpPr/>
          <p:nvPr/>
        </p:nvSpPr>
        <p:spPr>
          <a:xfrm>
            <a:off x="6541368" y="4149080"/>
            <a:ext cx="23762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TextBox 53"/>
          <p:cNvSpPr txBox="1"/>
          <p:nvPr/>
        </p:nvSpPr>
        <p:spPr>
          <a:xfrm>
            <a:off x="6588224" y="435316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simpleBIM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cxnSp>
        <p:nvCxnSpPr>
          <p:cNvPr id="55" name="Straight Arrow Connector 54"/>
          <p:cNvCxnSpPr>
            <a:stCxn id="27" idx="2"/>
            <a:endCxn id="35" idx="0"/>
          </p:cNvCxnSpPr>
          <p:nvPr/>
        </p:nvCxnSpPr>
        <p:spPr>
          <a:xfrm>
            <a:off x="7729500" y="3356992"/>
            <a:ext cx="0" cy="792088"/>
          </a:xfrm>
          <a:prstGeom prst="straightConnector1">
            <a:avLst/>
          </a:prstGeom>
          <a:ln>
            <a:prstDash val="dash"/>
            <a:tailEnd type="arrow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urved Down Arrow 1"/>
          <p:cNvSpPr/>
          <p:nvPr/>
        </p:nvSpPr>
        <p:spPr>
          <a:xfrm>
            <a:off x="4644008" y="836712"/>
            <a:ext cx="2520280" cy="792088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flipV="1">
            <a:off x="4608004" y="5544852"/>
            <a:ext cx="2520280" cy="764468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5816" y="0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Converter?</a:t>
            </a:r>
          </a:p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Rules?</a:t>
            </a:r>
          </a:p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…?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23728" y="530120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Converter?</a:t>
            </a:r>
          </a:p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Rules?</a:t>
            </a:r>
          </a:p>
          <a:p>
            <a:pPr algn="ctr"/>
            <a:r>
              <a:rPr lang="nl-NL" sz="32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…?</a:t>
            </a:r>
            <a:endParaRPr lang="fr-BE" sz="32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30" grpId="0" animBg="1"/>
      <p:bldP spid="31" grpId="0"/>
      <p:bldP spid="42" grpId="0" animBg="1"/>
      <p:bldP spid="46" grpId="0"/>
      <p:bldP spid="49" grpId="0" animBg="1"/>
      <p:bldP spid="53" grpId="0" animBg="1"/>
      <p:bldP spid="25" grpId="0" animBg="1"/>
      <p:bldP spid="26" grpId="0" animBg="1"/>
      <p:bldP spid="27" grpId="0" animBg="1"/>
      <p:bldP spid="50" grpId="0"/>
      <p:bldP spid="28" grpId="0" animBg="1"/>
      <p:bldP spid="33" grpId="0" animBg="1"/>
      <p:bldP spid="35" grpId="0" animBg="1"/>
      <p:bldP spid="54" grpId="0"/>
      <p:bldP spid="2" grpId="0" animBg="1"/>
      <p:bldP spid="29" grpId="0" animBg="1"/>
      <p:bldP spid="3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uskyswondersite.com/wp-content/uploads/2014/11/School-of-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5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grafcode.net/blog/wp-content/uploads/2013/09/sharkfis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252520" cy="61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imontuckett.com/_Portfolio/PortImages_Pres/P_Il_Fish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" y="980728"/>
            <a:ext cx="9161760" cy="51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900" dirty="0" err="1" smtClean="0"/>
              <a:t>Joining</a:t>
            </a:r>
            <a:r>
              <a:rPr lang="nl-BE" sz="2900" dirty="0" smtClean="0"/>
              <a:t> / </a:t>
            </a:r>
            <a:r>
              <a:rPr lang="nl-BE" sz="2900" dirty="0" err="1" smtClean="0"/>
              <a:t>combining</a:t>
            </a:r>
            <a:r>
              <a:rPr lang="nl-BE" sz="2900" dirty="0" smtClean="0"/>
              <a:t> </a:t>
            </a:r>
            <a:r>
              <a:rPr lang="nl-BE" sz="2900" dirty="0" err="1" smtClean="0"/>
              <a:t>initiatives</a:t>
            </a:r>
            <a:endParaRPr lang="nl-BE" sz="2900" dirty="0"/>
          </a:p>
        </p:txBody>
      </p:sp>
      <p:sp>
        <p:nvSpPr>
          <p:cNvPr id="3" name="Oval 2"/>
          <p:cNvSpPr/>
          <p:nvPr/>
        </p:nvSpPr>
        <p:spPr>
          <a:xfrm>
            <a:off x="1115616" y="2780928"/>
            <a:ext cx="3096344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115616" y="342435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W3C LBD Community Group</a:t>
            </a:r>
            <a:endParaRPr lang="nl-BE" dirty="0"/>
          </a:p>
        </p:txBody>
      </p:sp>
      <p:sp>
        <p:nvSpPr>
          <p:cNvPr id="7" name="Oval 6"/>
          <p:cNvSpPr/>
          <p:nvPr/>
        </p:nvSpPr>
        <p:spPr>
          <a:xfrm>
            <a:off x="5004048" y="2780928"/>
            <a:ext cx="3096344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5004048" y="342435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BuildingSMART</a:t>
            </a:r>
            <a:r>
              <a:rPr lang="nl-NL" dirty="0" smtClean="0"/>
              <a:t> </a:t>
            </a:r>
            <a:r>
              <a:rPr lang="nl-NL" dirty="0" err="1" smtClean="0"/>
              <a:t>Linked</a:t>
            </a:r>
            <a:r>
              <a:rPr lang="nl-NL" dirty="0" smtClean="0"/>
              <a:t> Data </a:t>
            </a:r>
            <a:r>
              <a:rPr lang="nl-NL" dirty="0" err="1" smtClean="0"/>
              <a:t>Working</a:t>
            </a:r>
            <a:r>
              <a:rPr lang="nl-NL" dirty="0" smtClean="0"/>
              <a:t> Group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556792"/>
            <a:ext cx="2304256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linkedbuildingdata.net</a:t>
            </a:r>
            <a:endParaRPr lang="nl-B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2078524"/>
            <a:ext cx="2808312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www.w3.org/community/lbd/</a:t>
            </a:r>
            <a:endParaRPr lang="nl-BE" sz="1600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2267744" y="1895346"/>
            <a:ext cx="0" cy="980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3887924" y="2417078"/>
            <a:ext cx="0" cy="723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2646" y="1421611"/>
            <a:ext cx="919514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 smtClean="0"/>
              <a:t>ifcOWL</a:t>
            </a:r>
            <a:endParaRPr lang="nl-BE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4869160"/>
            <a:ext cx="7848872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600" dirty="0" err="1" smtClean="0"/>
              <a:t>linkedbuildingdata</a:t>
            </a:r>
            <a:r>
              <a:rPr lang="nl-NL" sz="1600" dirty="0" smtClean="0"/>
              <a:t> </a:t>
            </a:r>
            <a:r>
              <a:rPr lang="nl-NL" sz="1600" dirty="0" err="1" smtClean="0"/>
              <a:t>people</a:t>
            </a:r>
            <a:endParaRPr lang="nl-BE" sz="1600" dirty="0"/>
          </a:p>
        </p:txBody>
      </p:sp>
      <p:cxnSp>
        <p:nvCxnSpPr>
          <p:cNvPr id="18" name="Straight Arrow Connector 17"/>
          <p:cNvCxnSpPr>
            <a:stCxn id="3" idx="4"/>
          </p:cNvCxnSpPr>
          <p:nvPr/>
        </p:nvCxnSpPr>
        <p:spPr>
          <a:xfrm>
            <a:off x="2663788" y="44371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14372" y="446283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0862" y="2419565"/>
            <a:ext cx="1661476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LDAC event</a:t>
            </a:r>
            <a:endParaRPr lang="nl-BE" sz="1600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971600" y="2758119"/>
            <a:ext cx="0" cy="2111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5301208"/>
            <a:ext cx="2845949" cy="120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824" y="5301208"/>
            <a:ext cx="2798412" cy="171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909" y="5327504"/>
            <a:ext cx="2798412" cy="153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07504" y="6453336"/>
            <a:ext cx="88924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223515" y="5281784"/>
            <a:ext cx="88924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52403" y="1760165"/>
            <a:ext cx="0" cy="1236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08304" y="1554832"/>
            <a:ext cx="919514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 smtClean="0"/>
              <a:t>bSDD</a:t>
            </a:r>
            <a:endParaRPr lang="nl-BE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768061" y="1893386"/>
            <a:ext cx="0" cy="1236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72483" y="1203682"/>
            <a:ext cx="919514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MVD</a:t>
            </a:r>
            <a:endParaRPr lang="nl-BE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32240" y="1542236"/>
            <a:ext cx="0" cy="1236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8135" r="10200" b="10119"/>
          <a:stretch/>
        </p:blipFill>
        <p:spPr bwMode="auto">
          <a:xfrm>
            <a:off x="30314" y="595221"/>
            <a:ext cx="9113686" cy="542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8730" r="10312" b="10715"/>
          <a:stretch/>
        </p:blipFill>
        <p:spPr bwMode="auto">
          <a:xfrm>
            <a:off x="30021" y="620688"/>
            <a:ext cx="906910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7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445</Words>
  <Application>Microsoft Office PowerPoint</Application>
  <PresentationFormat>On-screen Show (4:3)</PresentationFormat>
  <Paragraphs>188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Linked Building Data  community efforts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Joining / combining initiatives</vt:lpstr>
      <vt:lpstr>PowerPoint Presentation</vt:lpstr>
      <vt:lpstr>PowerPoint Presentation</vt:lpstr>
      <vt:lpstr>PowerPoint Presentation</vt:lpstr>
      <vt:lpstr>PowerPoint Presentation</vt:lpstr>
      <vt:lpstr>Joining / combining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ifcOWL</vt:lpstr>
      <vt:lpstr>PowerPoint Presentation</vt:lpstr>
      <vt:lpstr>PowerPoint Presentation</vt:lpstr>
      <vt:lpstr>PowerPoint Presentation</vt:lpstr>
      <vt:lpstr>PowerPoint Presentation</vt:lpstr>
      <vt:lpstr>ifcOWL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Building Data  community efforts</dc:title>
  <dc:creator>Pieter Pauwels</dc:creator>
  <cp:lastModifiedBy>Pieter Pauwels</cp:lastModifiedBy>
  <cp:revision>28</cp:revision>
  <dcterms:created xsi:type="dcterms:W3CDTF">2016-06-20T18:44:49Z</dcterms:created>
  <dcterms:modified xsi:type="dcterms:W3CDTF">2016-06-21T10:23:22Z</dcterms:modified>
</cp:coreProperties>
</file>